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Default Extension="xlsx" ContentType="application/vnd.openxmlformats-officedocument.spreadsheetml.sheet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0"/>
  </p:notesMasterIdLst>
  <p:sldIdLst>
    <p:sldId id="260" r:id="rId2"/>
    <p:sldId id="282" r:id="rId3"/>
    <p:sldId id="283" r:id="rId4"/>
    <p:sldId id="285" r:id="rId5"/>
    <p:sldId id="284" r:id="rId6"/>
    <p:sldId id="319" r:id="rId7"/>
    <p:sldId id="286" r:id="rId8"/>
    <p:sldId id="287" r:id="rId9"/>
    <p:sldId id="288" r:id="rId10"/>
    <p:sldId id="289" r:id="rId11"/>
    <p:sldId id="320" r:id="rId12"/>
    <p:sldId id="290" r:id="rId13"/>
    <p:sldId id="293" r:id="rId14"/>
    <p:sldId id="317" r:id="rId15"/>
    <p:sldId id="308" r:id="rId16"/>
    <p:sldId id="305" r:id="rId17"/>
    <p:sldId id="312" r:id="rId18"/>
    <p:sldId id="311" r:id="rId19"/>
    <p:sldId id="304" r:id="rId20"/>
    <p:sldId id="313" r:id="rId21"/>
    <p:sldId id="310" r:id="rId22"/>
    <p:sldId id="309" r:id="rId23"/>
    <p:sldId id="318" r:id="rId24"/>
    <p:sldId id="296" r:id="rId25"/>
    <p:sldId id="297" r:id="rId26"/>
    <p:sldId id="298" r:id="rId27"/>
    <p:sldId id="299" r:id="rId28"/>
    <p:sldId id="300" r:id="rId29"/>
    <p:sldId id="321" r:id="rId30"/>
    <p:sldId id="327" r:id="rId31"/>
    <p:sldId id="302" r:id="rId32"/>
    <p:sldId id="303" r:id="rId33"/>
    <p:sldId id="322" r:id="rId34"/>
    <p:sldId id="325" r:id="rId35"/>
    <p:sldId id="323" r:id="rId36"/>
    <p:sldId id="324" r:id="rId37"/>
    <p:sldId id="326" r:id="rId38"/>
    <p:sldId id="328" r:id="rId39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CB3D"/>
    <a:srgbClr val="33CC33"/>
    <a:srgbClr val="33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100" d="100"/>
          <a:sy n="100" d="100"/>
        </p:scale>
        <p:origin x="-2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svrrpocfs01\ITCD$\Groups\CJIS\CJIS%20Administration\Disposition\Dispo%20Chart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svrrpocfs01\ITCD$\Groups\CJIS\CJIS%20Administration\Disposition\Dispo%20Chart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svrrpocfs01\ITCD$\Groups\CJIS\CJIS%20Administration\Disposition\Dispo%20Chart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svrrpocfs01\ITCD$\Groups\CJIS\CJIS%20Administration\CJIS%20STATISTICS\ADR%20-%20Dispositions\Arrests%20without%20Disposition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svrrpocfs01\ITCD$\Groups\CJIS\CJIS%20Administration\Disposition\SEARCH%20Survey%20Data%20for%20Dispo%20presenation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svrrpocfs01\ITCD$\Groups\CJIS\CJIS%20Administration\Disposition\SEARCH%20Survey%20Data%20for%20Dispo%20presenation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svrrpocfs01\ITCD$\Groups\CJIS\CJIS%20Administration\Disposition\SEARCH%20Survey%20Data%20for%20Dispo%20presenatio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pieChart>
        <c:varyColors val="1"/>
        <c:ser>
          <c:idx val="0"/>
          <c:order val="0"/>
          <c:explosion val="25"/>
          <c:dPt>
            <c:idx val="0"/>
            <c:explosion val="0"/>
          </c:dPt>
          <c:dPt>
            <c:idx val="1"/>
            <c:explosion val="0"/>
          </c:dPt>
          <c:dPt>
            <c:idx val="2"/>
            <c:explosion val="49"/>
          </c:dPt>
          <c:dPt>
            <c:idx val="3"/>
            <c:explosion val="0"/>
          </c:dPt>
          <c:dPt>
            <c:idx val="4"/>
            <c:explosion val="66"/>
          </c:dPt>
          <c:dLbls>
            <c:txPr>
              <a:bodyPr/>
              <a:lstStyle/>
              <a:p>
                <a:pPr>
                  <a:defRPr sz="1700" b="1"/>
                </a:pPr>
                <a:endParaRPr lang="en-US"/>
              </a:p>
            </c:txPr>
            <c:showVal val="1"/>
            <c:showLeaderLines val="1"/>
          </c:dLbls>
          <c:val>
            <c:numRef>
              <c:f>(Sheet1!$B$6,Sheet1!$B$8,Sheet1!$B$9)</c:f>
              <c:numCache>
                <c:formatCode>#,##0</c:formatCode>
                <c:ptCount val="3"/>
                <c:pt idx="0">
                  <c:v>32000</c:v>
                </c:pt>
                <c:pt idx="1">
                  <c:v>60000</c:v>
                </c:pt>
                <c:pt idx="2">
                  <c:v>48000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0.24328182912743507"/>
          <c:y val="5.9166419728719236E-2"/>
          <c:w val="0.55002886689426433"/>
          <c:h val="0.80166713954518165"/>
        </c:manualLayout>
      </c:layout>
      <c:pieChart>
        <c:varyColors val="1"/>
        <c:firstSliceAng val="0"/>
      </c:pieChart>
    </c:plotArea>
    <c:plotVisOnly val="1"/>
    <c:dispBlanksAs val="zero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0.24328182912743501"/>
          <c:y val="5.9166419728719201E-2"/>
          <c:w val="0.55002886689426433"/>
          <c:h val="0.80166713954518165"/>
        </c:manualLayout>
      </c:layout>
      <c:pieChart>
        <c:varyColors val="1"/>
        <c:ser>
          <c:idx val="0"/>
          <c:order val="0"/>
          <c:explosion val="25"/>
          <c:dPt>
            <c:idx val="0"/>
            <c:explosion val="0"/>
          </c:dPt>
          <c:dPt>
            <c:idx val="1"/>
            <c:explosion val="0"/>
            <c:spPr>
              <a:solidFill>
                <a:srgbClr val="C00000"/>
              </a:solidFill>
            </c:spPr>
          </c:dPt>
          <c:dPt>
            <c:idx val="2"/>
            <c:explosion val="70"/>
            <c:spPr>
              <a:gradFill flip="none" rotWithShape="1">
                <a:gsLst>
                  <a:gs pos="0">
                    <a:srgbClr val="9CBC5C">
                      <a:shade val="30000"/>
                      <a:satMod val="115000"/>
                    </a:srgbClr>
                  </a:gs>
                  <a:gs pos="50000">
                    <a:srgbClr val="9CBC5C">
                      <a:shade val="67500"/>
                      <a:satMod val="115000"/>
                    </a:srgbClr>
                  </a:gs>
                  <a:gs pos="100000">
                    <a:srgbClr val="9CBC5C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c:spPr>
          </c:dPt>
          <c:dPt>
            <c:idx val="3"/>
            <c:explosion val="50"/>
            <c:spPr>
              <a:gradFill flip="none" rotWithShape="1">
                <a:gsLst>
                  <a:gs pos="0">
                    <a:srgbClr val="1FB1D3">
                      <a:shade val="30000"/>
                      <a:satMod val="115000"/>
                    </a:srgbClr>
                  </a:gs>
                  <a:gs pos="50000">
                    <a:srgbClr val="1FB1D3">
                      <a:shade val="67500"/>
                      <a:satMod val="115000"/>
                    </a:srgbClr>
                  </a:gs>
                  <a:gs pos="100000">
                    <a:srgbClr val="1FB1D3">
                      <a:shade val="100000"/>
                      <a:satMod val="11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c:spPr>
          </c:dPt>
          <c:dPt>
            <c:idx val="4"/>
            <c:explosion val="66"/>
          </c:dPt>
          <c:dLbls>
            <c:dLbl>
              <c:idx val="0"/>
              <c:layout>
                <c:manualLayout>
                  <c:x val="-0.10705493930028666"/>
                  <c:y val="1.561417732655574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12,000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6.4617496207469531E-4"/>
                  <c:y val="8.0807205917442254E-2"/>
                </c:manualLayout>
              </c:layout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/>
                      <a:t>181,600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700" b="1"/>
                </a:pPr>
                <a:endParaRPr lang="en-US"/>
              </a:p>
            </c:txPr>
            <c:showVal val="1"/>
            <c:showLeaderLines val="1"/>
          </c:dLbls>
          <c:val>
            <c:numRef>
              <c:f>Sheet1!$N$6:$N$8</c:f>
              <c:numCache>
                <c:formatCode>General</c:formatCode>
                <c:ptCount val="3"/>
                <c:pt idx="0">
                  <c:v>12000</c:v>
                </c:pt>
                <c:pt idx="1">
                  <c:v>1400</c:v>
                </c:pt>
                <c:pt idx="2">
                  <c:v>181600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Sheet1!$C$2</c:f>
              <c:strCache>
                <c:ptCount val="1"/>
                <c:pt idx="0">
                  <c:v>Prior to 1990</c:v>
                </c:pt>
              </c:strCache>
            </c:strRef>
          </c:tx>
          <c:dLbls>
            <c:dLbl>
              <c:idx val="0"/>
              <c:layout>
                <c:manualLayout>
                  <c:x val="-3.2051282051282102E-3"/>
                  <c:y val="0.1427115188583079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23,626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en-US"/>
              </a:p>
            </c:txPr>
            <c:showVal val="1"/>
          </c:dLbls>
          <c:val>
            <c:numRef>
              <c:f>Sheet1!$C$3</c:f>
              <c:numCache>
                <c:formatCode>General</c:formatCode>
                <c:ptCount val="1"/>
                <c:pt idx="0">
                  <c:v>23626</c:v>
                </c:pt>
              </c:numCache>
            </c:numRef>
          </c:val>
        </c:ser>
        <c:ser>
          <c:idx val="1"/>
          <c:order val="1"/>
          <c:tx>
            <c:strRef>
              <c:f>Sheet1!$D$2</c:f>
              <c:strCache>
                <c:ptCount val="1"/>
                <c:pt idx="0">
                  <c:v>1990 - 1995</c:v>
                </c:pt>
              </c:strCache>
            </c:strRef>
          </c:tx>
          <c:dLbls>
            <c:dLbl>
              <c:idx val="0"/>
              <c:layout>
                <c:manualLayout>
                  <c:x val="3.2051282051282102E-3"/>
                  <c:y val="0.1549439347604492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26,014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en-US"/>
              </a:p>
            </c:txPr>
            <c:showVal val="1"/>
          </c:dLbls>
          <c:val>
            <c:numRef>
              <c:f>Sheet1!$D$3</c:f>
              <c:numCache>
                <c:formatCode>General</c:formatCode>
                <c:ptCount val="1"/>
                <c:pt idx="0">
                  <c:v>26014</c:v>
                </c:pt>
              </c:numCache>
            </c:numRef>
          </c:val>
        </c:ser>
        <c:ser>
          <c:idx val="2"/>
          <c:order val="2"/>
          <c:tx>
            <c:strRef>
              <c:f>Sheet1!$E$2</c:f>
              <c:strCache>
                <c:ptCount val="1"/>
                <c:pt idx="0">
                  <c:v>1996 - 2000</c:v>
                </c:pt>
              </c:strCache>
            </c:strRef>
          </c:tx>
          <c:dLbls>
            <c:dLbl>
              <c:idx val="0"/>
              <c:layout>
                <c:manualLayout>
                  <c:x val="1.6025641025641025E-3"/>
                  <c:y val="0.1508664627930686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50,687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en-US"/>
              </a:p>
            </c:txPr>
            <c:showVal val="1"/>
          </c:dLbls>
          <c:val>
            <c:numRef>
              <c:f>Sheet1!$E$3</c:f>
              <c:numCache>
                <c:formatCode>General</c:formatCode>
                <c:ptCount val="1"/>
                <c:pt idx="0">
                  <c:v>50687</c:v>
                </c:pt>
              </c:numCache>
            </c:numRef>
          </c:val>
        </c:ser>
        <c:ser>
          <c:idx val="3"/>
          <c:order val="3"/>
          <c:tx>
            <c:strRef>
              <c:f>Sheet1!$F$2</c:f>
              <c:strCache>
                <c:ptCount val="1"/>
                <c:pt idx="0">
                  <c:v>2001 - 2005</c:v>
                </c:pt>
              </c:strCache>
            </c:strRef>
          </c:tx>
          <c:dLbls>
            <c:dLbl>
              <c:idx val="0"/>
              <c:layout>
                <c:manualLayout>
                  <c:x val="-5.8760004960092923E-17"/>
                  <c:y val="0.1630988786952089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39,837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en-US"/>
              </a:p>
            </c:txPr>
            <c:showVal val="1"/>
          </c:dLbls>
          <c:val>
            <c:numRef>
              <c:f>Sheet1!$F$3</c:f>
              <c:numCache>
                <c:formatCode>General</c:formatCode>
                <c:ptCount val="1"/>
                <c:pt idx="0">
                  <c:v>39837</c:v>
                </c:pt>
              </c:numCache>
            </c:numRef>
          </c:val>
        </c:ser>
        <c:ser>
          <c:idx val="4"/>
          <c:order val="4"/>
          <c:tx>
            <c:strRef>
              <c:f>Sheet1!$G$2</c:f>
              <c:strCache>
                <c:ptCount val="1"/>
                <c:pt idx="0">
                  <c:v>2006 - 2010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0.1304791029561672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17,695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en-US"/>
              </a:p>
            </c:txPr>
            <c:showVal val="1"/>
          </c:dLbls>
          <c:val>
            <c:numRef>
              <c:f>Sheet1!$G$3</c:f>
              <c:numCache>
                <c:formatCode>General</c:formatCode>
                <c:ptCount val="1"/>
                <c:pt idx="0">
                  <c:v>17695</c:v>
                </c:pt>
              </c:numCache>
            </c:numRef>
          </c:val>
        </c:ser>
        <c:axId val="74611328"/>
        <c:axId val="75039104"/>
      </c:barChart>
      <c:catAx>
        <c:axId val="74611328"/>
        <c:scaling>
          <c:orientation val="minMax"/>
        </c:scaling>
        <c:delete val="1"/>
        <c:axPos val="b"/>
        <c:tickLblPos val="none"/>
        <c:crossAx val="75039104"/>
        <c:crosses val="autoZero"/>
        <c:auto val="1"/>
        <c:lblAlgn val="ctr"/>
        <c:lblOffset val="100"/>
      </c:catAx>
      <c:valAx>
        <c:axId val="7503910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746113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464415505754084"/>
          <c:y val="5.0105388202621483E-2"/>
          <c:w val="0.17574046032707524"/>
          <c:h val="0.87940154269707338"/>
        </c:manualLayout>
      </c:layout>
      <c:txPr>
        <a:bodyPr/>
        <a:lstStyle/>
        <a:p>
          <a:pPr>
            <a:defRPr sz="1600" b="1"/>
          </a:pPr>
          <a:endParaRPr lang="en-US"/>
        </a:p>
      </c:txPr>
    </c:legend>
    <c:plotVisOnly val="1"/>
    <c:dispBlanksAs val="gap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lineChart>
        <c:grouping val="standard"/>
        <c:ser>
          <c:idx val="1"/>
          <c:order val="0"/>
          <c:tx>
            <c:v>% Arrest Past 5 Years</c:v>
          </c:tx>
          <c:spPr>
            <a:ln>
              <a:solidFill>
                <a:srgbClr val="0070C0"/>
              </a:solidFill>
            </a:ln>
          </c:spPr>
          <c:marker>
            <c:spPr>
              <a:solidFill>
                <a:srgbClr val="0070C0"/>
              </a:solidFill>
              <a:ln>
                <a:solidFill>
                  <a:srgbClr val="0070C0"/>
                </a:solidFill>
              </a:ln>
            </c:spPr>
          </c:marker>
          <c:cat>
            <c:strRef>
              <c:f>Sheet1!$B$5:$D$5</c:f>
              <c:strCache>
                <c:ptCount val="3"/>
                <c:pt idx="0">
                  <c:v>CY 2008</c:v>
                </c:pt>
                <c:pt idx="1">
                  <c:v>CY 2010</c:v>
                </c:pt>
                <c:pt idx="2">
                  <c:v>FY 2012</c:v>
                </c:pt>
              </c:strCache>
            </c:strRef>
          </c:cat>
          <c:val>
            <c:numRef>
              <c:f>Sheet1!$B$9:$D$9</c:f>
              <c:numCache>
                <c:formatCode>0.00%</c:formatCode>
                <c:ptCount val="3"/>
                <c:pt idx="0">
                  <c:v>0.79570000000000052</c:v>
                </c:pt>
                <c:pt idx="1">
                  <c:v>0.80120000000000002</c:v>
                </c:pt>
                <c:pt idx="2">
                  <c:v>0.91679999999999995</c:v>
                </c:pt>
              </c:numCache>
            </c:numRef>
          </c:val>
        </c:ser>
        <c:marker val="1"/>
        <c:axId val="75224192"/>
        <c:axId val="75226112"/>
      </c:lineChart>
      <c:catAx>
        <c:axId val="75224192"/>
        <c:scaling>
          <c:orientation val="minMax"/>
        </c:scaling>
        <c:axPos val="b"/>
        <c:tickLblPos val="nextTo"/>
        <c:txPr>
          <a:bodyPr/>
          <a:lstStyle/>
          <a:p>
            <a:pPr>
              <a:defRPr sz="2000" b="1"/>
            </a:pPr>
            <a:endParaRPr lang="en-US"/>
          </a:p>
        </c:txPr>
        <c:crossAx val="75226112"/>
        <c:crosses val="autoZero"/>
        <c:auto val="1"/>
        <c:lblAlgn val="ctr"/>
        <c:lblOffset val="100"/>
      </c:catAx>
      <c:valAx>
        <c:axId val="75226112"/>
        <c:scaling>
          <c:orientation val="minMax"/>
        </c:scaling>
        <c:axPos val="l"/>
        <c:majorGridlines/>
        <c:numFmt formatCode="0.00%" sourceLinked="1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752241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lineChart>
        <c:grouping val="standard"/>
        <c:ser>
          <c:idx val="2"/>
          <c:order val="0"/>
          <c:tx>
            <c:v>% Arrests in Dababase</c:v>
          </c:tx>
          <c:cat>
            <c:strRef>
              <c:f>Sheet1!$B$5:$D$5</c:f>
              <c:strCache>
                <c:ptCount val="3"/>
                <c:pt idx="0">
                  <c:v>CY 2008</c:v>
                </c:pt>
                <c:pt idx="1">
                  <c:v>CY 2010</c:v>
                </c:pt>
                <c:pt idx="2">
                  <c:v>FY 2012</c:v>
                </c:pt>
              </c:strCache>
            </c:strRef>
          </c:cat>
          <c:val>
            <c:numRef>
              <c:f>Sheet1!$B$10:$D$10</c:f>
              <c:numCache>
                <c:formatCode>0.00%</c:formatCode>
                <c:ptCount val="3"/>
                <c:pt idx="0">
                  <c:v>0.78320000000000001</c:v>
                </c:pt>
                <c:pt idx="1">
                  <c:v>0.78759999999999997</c:v>
                </c:pt>
                <c:pt idx="2">
                  <c:v>0.96900000000000053</c:v>
                </c:pt>
              </c:numCache>
            </c:numRef>
          </c:val>
        </c:ser>
        <c:marker val="1"/>
        <c:axId val="75177344"/>
        <c:axId val="75248768"/>
      </c:lineChart>
      <c:catAx>
        <c:axId val="75177344"/>
        <c:scaling>
          <c:orientation val="minMax"/>
        </c:scaling>
        <c:axPos val="b"/>
        <c:tickLblPos val="nextTo"/>
        <c:txPr>
          <a:bodyPr/>
          <a:lstStyle/>
          <a:p>
            <a:pPr>
              <a:defRPr sz="2000" b="1"/>
            </a:pPr>
            <a:endParaRPr lang="en-US"/>
          </a:p>
        </c:txPr>
        <c:crossAx val="75248768"/>
        <c:crosses val="autoZero"/>
        <c:auto val="1"/>
        <c:lblAlgn val="ctr"/>
        <c:lblOffset val="100"/>
      </c:catAx>
      <c:valAx>
        <c:axId val="75248768"/>
        <c:scaling>
          <c:orientation val="minMax"/>
          <c:max val="1"/>
        </c:scaling>
        <c:axPos val="l"/>
        <c:majorGridlines/>
        <c:numFmt formatCode="0.00%" sourceLinked="1"/>
        <c:tickLblPos val="nextTo"/>
        <c:txPr>
          <a:bodyPr/>
          <a:lstStyle/>
          <a:p>
            <a:pPr>
              <a:defRPr sz="1800" b="1"/>
            </a:pPr>
            <a:endParaRPr lang="en-US"/>
          </a:p>
        </c:txPr>
        <c:crossAx val="75177344"/>
        <c:crosses val="autoZero"/>
        <c:crossBetween val="between"/>
      </c:valAx>
    </c:plotArea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32"/>
  <c:chart>
    <c:autoTitleDeleted val="1"/>
    <c:plotArea>
      <c:layout/>
      <c:lineChart>
        <c:grouping val="stacked"/>
        <c:ser>
          <c:idx val="3"/>
          <c:order val="0"/>
          <c:tx>
            <c:v>% Not Linked to Arrest Record</c:v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ymbol val="diamond"/>
            <c:size val="13"/>
            <c:spPr>
              <a:solidFill>
                <a:schemeClr val="accent6">
                  <a:lumMod val="75000"/>
                </a:schemeClr>
              </a:solidFill>
            </c:spPr>
          </c:marker>
          <c:cat>
            <c:strRef>
              <c:f>Sheet1!$B$5:$D$5</c:f>
              <c:strCache>
                <c:ptCount val="3"/>
                <c:pt idx="0">
                  <c:v>CY 2008</c:v>
                </c:pt>
                <c:pt idx="1">
                  <c:v>CY 2010</c:v>
                </c:pt>
                <c:pt idx="2">
                  <c:v>FY 2012</c:v>
                </c:pt>
              </c:strCache>
            </c:strRef>
          </c:cat>
          <c:val>
            <c:numRef>
              <c:f>Sheet1!$B$11:$D$11</c:f>
              <c:numCache>
                <c:formatCode>0.00%</c:formatCode>
                <c:ptCount val="3"/>
                <c:pt idx="0">
                  <c:v>0.26500000000000001</c:v>
                </c:pt>
                <c:pt idx="1">
                  <c:v>0.26140000000000002</c:v>
                </c:pt>
                <c:pt idx="2">
                  <c:v>0.22620000000000001</c:v>
                </c:pt>
              </c:numCache>
            </c:numRef>
          </c:val>
        </c:ser>
        <c:marker val="1"/>
        <c:axId val="75388032"/>
        <c:axId val="75389952"/>
      </c:lineChart>
      <c:catAx>
        <c:axId val="75388032"/>
        <c:scaling>
          <c:orientation val="minMax"/>
        </c:scaling>
        <c:axPos val="b"/>
        <c:tickLblPos val="nextTo"/>
        <c:txPr>
          <a:bodyPr/>
          <a:lstStyle/>
          <a:p>
            <a:pPr>
              <a:defRPr sz="2000" b="1"/>
            </a:pPr>
            <a:endParaRPr lang="en-US"/>
          </a:p>
        </c:txPr>
        <c:crossAx val="75389952"/>
        <c:crosses val="autoZero"/>
        <c:auto val="1"/>
        <c:lblAlgn val="ctr"/>
        <c:lblOffset val="100"/>
      </c:catAx>
      <c:valAx>
        <c:axId val="75389952"/>
        <c:scaling>
          <c:orientation val="minMax"/>
        </c:scaling>
        <c:axPos val="l"/>
        <c:majorGridlines/>
        <c:numFmt formatCode="0.00%" sourceLinked="1"/>
        <c:tickLblPos val="nextTo"/>
        <c:txPr>
          <a:bodyPr/>
          <a:lstStyle/>
          <a:p>
            <a:pPr>
              <a:defRPr sz="2000" b="1"/>
            </a:pPr>
            <a:endParaRPr lang="en-US"/>
          </a:p>
        </c:txPr>
        <c:crossAx val="753880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D629C9-25D3-424C-BD68-6C705675AA47}" type="datetimeFigureOut">
              <a:rPr lang="en-US" smtClean="0"/>
              <a:pPr/>
              <a:t>10/5/2012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C94715-7E87-42EE-B299-71967DD75D4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2906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434B97-F5BE-4728-A4AF-3F25AE79253A}" type="datetimeFigureOut">
              <a:rPr lang="en-US" smtClean="0"/>
              <a:pPr>
                <a:defRPr/>
              </a:pPr>
              <a:t>10/5/2012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BDDB2D-9180-48F8-B365-4A756EF3DA3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A7E0BF-34EB-4818-B78D-0DFAB56F74B8}" type="datetimeFigureOut">
              <a:rPr lang="en-US" smtClean="0"/>
              <a:pPr>
                <a:defRPr/>
              </a:pPr>
              <a:t>10/5/2012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D1739F-F5F0-46A7-8950-8092026C585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84F0A0-39BB-4618-B7C8-8726E3542B61}" type="datetimeFigureOut">
              <a:rPr lang="en-US" smtClean="0"/>
              <a:pPr>
                <a:defRPr/>
              </a:pPr>
              <a:t>10/5/2012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90FEDB-E30A-4398-8B8D-B52BBDFF6010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1573CF4-D393-448C-BA8C-94D0E572A543}" type="datetimeFigureOut">
              <a:rPr lang="en-US" smtClean="0"/>
              <a:pPr>
                <a:defRPr/>
              </a:pPr>
              <a:t>10/5/2012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E00F9E-5E8A-4EF7-A23D-05C48172A49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A986F4-334D-49EF-9C7B-ECBEC13B62C5}" type="datetimeFigureOut">
              <a:rPr lang="en-US" smtClean="0"/>
              <a:pPr>
                <a:defRPr/>
              </a:pPr>
              <a:t>10/5/2012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3C80B5-A424-4D64-995A-A6D21BBD2B0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BAE312-0ED7-487B-9AC8-48371A465F55}" type="datetimeFigureOut">
              <a:rPr lang="en-US" smtClean="0"/>
              <a:pPr>
                <a:defRPr/>
              </a:pPr>
              <a:t>10/5/2012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4EDA6-24B3-4AF8-A5A3-D5352FEB1E5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8F8FCA-649C-496A-882A-5DD66584E9ED}" type="datetimeFigureOut">
              <a:rPr lang="en-US" smtClean="0"/>
              <a:pPr>
                <a:defRPr/>
              </a:pPr>
              <a:t>10/5/2012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48EAE1-88DE-4CCB-977F-AF484BF2D3D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5415E0-DC04-49A3-8C0C-4EC0678EC113}" type="datetimeFigureOut">
              <a:rPr lang="en-US" smtClean="0"/>
              <a:pPr>
                <a:defRPr/>
              </a:pPr>
              <a:t>10/5/2012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4E5BFE-D4F6-4B99-A4CF-B9D064B0DDD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C0443C-4B71-407D-B53C-86FA939C0761}" type="datetimeFigureOut">
              <a:rPr lang="en-US" smtClean="0"/>
              <a:pPr>
                <a:defRPr/>
              </a:pPr>
              <a:t>10/5/2012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6F5EA3-C329-4873-AA54-59A8C03B5D2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96D1E9-6B04-4BE1-87F4-D2C61E1DE145}" type="datetimeFigureOut">
              <a:rPr lang="en-US" smtClean="0"/>
              <a:pPr>
                <a:defRPr/>
              </a:pPr>
              <a:t>10/5/2012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0A8BE1-BDEB-4953-826E-A3790BBDBC2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BAF784-DF1B-459C-AE40-BB43557AA03E}" type="datetimeFigureOut">
              <a:rPr lang="en-US" smtClean="0"/>
              <a:pPr>
                <a:defRPr/>
              </a:pPr>
              <a:t>10/5/2012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2AA69F-B6F3-4690-B3F3-B975EB6AF9D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B285E8C-B573-439A-A6FC-9A1BF615A6A0}" type="datetimeFigureOut">
              <a:rPr lang="en-US" smtClean="0"/>
              <a:pPr>
                <a:defRPr/>
              </a:pPr>
              <a:t>10/5/2012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903D582-227A-4117-8EEC-AF8B66E15B1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chart" Target="../charts/chart1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chart" Target="../charts/chart4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Excel_2007_Workbook1.xlsx"/><Relationship Id="rId3" Type="http://schemas.openxmlformats.org/officeDocument/2006/relationships/image" Target="../media/image1.png"/><Relationship Id="rId7" Type="http://schemas.openxmlformats.org/officeDocument/2006/relationships/image" Target="../media/image14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hyperlink" Target="http://www.search.org/" TargetMode="External"/><Relationship Id="rId5" Type="http://schemas.openxmlformats.org/officeDocument/2006/relationships/image" Target="../media/image2.jpeg"/><Relationship Id="rId4" Type="http://schemas.openxmlformats.org/officeDocument/2006/relationships/hyperlink" Target="http://www.gov.state.md.us/" TargetMode="External"/><Relationship Id="rId9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chart" Target="../charts/chart5.xml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chart" Target="../charts/chart6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chart" Target="../charts/chart7.xml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mailto:cshelton@dpscs.state.md.u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hyperlink" Target="http://www.google.com/imgres?imgurl=http://koehlerlaw.net/wp-content/uploads/2010/08/criminal-background-check1.jpg&amp;imgrefurl=http://koehlerlaw.net/2010/08/sealing-criminal-records-in-d-c/&amp;usg=__kRTMtX9nYhOio6wxHeyWjsCwyLQ=&amp;h=283&amp;w=424&amp;sz=178&amp;hl=en&amp;start=42&amp;zoom=1&amp;tbnid=PZI67HDpo5zVCM:&amp;tbnh=84&amp;tbnw=126&amp;ei=e4ZkUKvQJdKu0AHnsoHIBw&amp;prev=/search?q=Expungement+law+impacts&amp;start=40&amp;um=1&amp;hl=en&amp;sa=N&amp;gbv=2&amp;tbm=isch&amp;um=1&amp;itbs=1" TargetMode="External"/><Relationship Id="rId3" Type="http://schemas.openxmlformats.org/officeDocument/2006/relationships/hyperlink" Target="http://www.gov.state.md.us/" TargetMode="External"/><Relationship Id="rId7" Type="http://schemas.openxmlformats.org/officeDocument/2006/relationships/hyperlink" Target="http://www.google.com/imgres?imgurl=http://www.healthandwelfare.idaho.gov/portals/0/images/default/Approved.JPG&amp;imgrefurl=http://www.healthandwelfare.idaho.gov/LinkClick.aspx?link=124&amp;tabid=55&amp;usg=__KZgqmtQE_m9EUBKUxe_ckrwYiUE=&amp;h=565&amp;w=849&amp;sz=46&amp;hl=en&amp;start=1&amp;zoom=1&amp;tbnid=BZWf0YbwuhanoM:&amp;tbnh=96&amp;tbnw=145&amp;ei=HYFkUOKlFua40QGL-oHwBw&amp;prev=/search?q=licensing&amp;um=1&amp;hl=en&amp;gbv=2&amp;tbm=isch&amp;um=1&amp;itbs=1" TargetMode="External"/><Relationship Id="rId12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hyperlink" Target="http://www.google.com/imgres?imgurl=http://www.dlblawfirm.com/media/2012/03/582x333xJustice-582x333.jpg.pagespeed.ic.5KA6sHY7LV.jpg&amp;imgrefurl=http://www.dlblawfirm.com/criminal-defense/expungement/&amp;usg=__PS6hGIGI0F94Jnnw-iF76N8HJ1w=&amp;h=333&amp;w=582&amp;sz=38&amp;hl=en&amp;start=59&amp;zoom=1&amp;tbnid=y9zXk0TZrXH05M:&amp;tbnh=77&amp;tbnw=134&amp;ei=y4FkUKqHMabr0gHe_YCwDQ&amp;prev=/search?q=Expungement+law+impacts&amp;start=40&amp;um=1&amp;hl=en&amp;sa=N&amp;gbv=2&amp;tbm=isch&amp;um=1&amp;itbs=1" TargetMode="External"/><Relationship Id="rId5" Type="http://schemas.openxmlformats.org/officeDocument/2006/relationships/hyperlink" Target="http://www.google.com/imgres?imgurl=http://upload.wikimedia.org/wikipedia/commons/thumb/6/6c/Walther_P99_9x19mm.png/300px-Walther_P99_9x19mm.png&amp;imgrefurl=http://en.wikipedia.org/wiki/Handgun&amp;usg=__sEUKlRYe36ygFeqG2KUwkMuXeK0=&amp;h=228&amp;w=300&amp;sz=60&amp;hl=en&amp;start=1&amp;zoom=1&amp;tbnid=Gqa3gphH7p_a_M:&amp;tbnh=88&amp;tbnw=116&amp;ei=woBkUM2MJYSz0QHw5oCQDQ&amp;prev=/search?q=handgun&amp;um=1&amp;hl=en&amp;sa=N&amp;gbv=2&amp;tbm=isch&amp;um=1&amp;itbs=1" TargetMode="External"/><Relationship Id="rId15" Type="http://schemas.openxmlformats.org/officeDocument/2006/relationships/image" Target="../media/image3.png"/><Relationship Id="rId10" Type="http://schemas.openxmlformats.org/officeDocument/2006/relationships/image" Target="../media/image6.jpeg"/><Relationship Id="rId4" Type="http://schemas.openxmlformats.org/officeDocument/2006/relationships/image" Target="../media/image2.jpeg"/><Relationship Id="rId9" Type="http://schemas.openxmlformats.org/officeDocument/2006/relationships/hyperlink" Target="http://www.google.com/imgres?imgurl=http://www.legalforms.name/images/pre-employment-screening.jpg&amp;imgrefurl=http://www.legalforms.name/pre-employment-screening.php&amp;usg=__ZPA9TQjKgqSAv5z0QblEqrbIlF4=&amp;h=249&amp;w=400&amp;sz=46&amp;hl=en&amp;start=12&amp;zoom=1&amp;tbnid=-SusjFCcb3BrSM:&amp;tbnh=77&amp;tbnw=124&amp;ei=eYFkUNPKMaKA0AHI64HQBg&amp;prev=/search?q=SENsitive+employment+position&amp;um=1&amp;hl=en&amp;gbv=2&amp;tbm=isch&amp;um=1&amp;itbs=1" TargetMode="External"/><Relationship Id="rId1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v.state.md.u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33400" y="2438400"/>
            <a:ext cx="83058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500" b="1" dirty="0" smtClean="0">
                <a:solidFill>
                  <a:srgbClr val="0070C0"/>
                </a:solidFill>
                <a:latin typeface="+mj-lt"/>
                <a:cs typeface="Arial" pitchFamily="34" charset="0"/>
              </a:rPr>
              <a:t>MARYLAND CRIMINAL HISTORY DISPOSITION WORK</a:t>
            </a:r>
            <a:endParaRPr lang="en-US" sz="4500" b="1" dirty="0">
              <a:solidFill>
                <a:srgbClr val="0070C0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12595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609600" y="2438401"/>
            <a:ext cx="8001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Very time consuming reviews </a:t>
            </a:r>
            <a:endParaRPr lang="en-US" sz="3000" dirty="0">
              <a:latin typeface="Calibri" pitchFamily="34" charset="0"/>
            </a:endParaRP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High contractor turnover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Grant ran 6-8 months behind due to state recruitment requirements </a:t>
            </a:r>
            <a:endParaRPr lang="en-US" sz="3000" dirty="0">
              <a:latin typeface="Calibri" pitchFamily="34" charset="0"/>
            </a:endParaRP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Systems training took over 4 months 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Outcome was not as good as we projected</a:t>
            </a:r>
            <a:endParaRPr lang="en-US" sz="3000" dirty="0">
              <a:latin typeface="Calibri" pitchFamily="34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90600" y="1600200"/>
            <a:ext cx="73914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500" b="1" dirty="0" smtClean="0">
                <a:solidFill>
                  <a:srgbClr val="0070C0"/>
                </a:solidFill>
                <a:latin typeface="Calibri" pitchFamily="34" charset="0"/>
              </a:rPr>
              <a:t>EFFORT ONE:  LESSONS LEARNED</a:t>
            </a:r>
            <a:endParaRPr lang="en-US" sz="3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116737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/>
          </p:cNvSpPr>
          <p:nvPr/>
        </p:nvSpPr>
        <p:spPr>
          <a:xfrm>
            <a:off x="304800" y="1676400"/>
            <a:ext cx="8534400" cy="762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EFFORT TWO:</a:t>
            </a:r>
          </a:p>
        </p:txBody>
      </p:sp>
      <p:sp>
        <p:nvSpPr>
          <p:cNvPr id="7" name="Rectangle 3"/>
          <p:cNvSpPr txBox="1">
            <a:spLocks/>
          </p:cNvSpPr>
          <p:nvPr/>
        </p:nvSpPr>
        <p:spPr>
          <a:xfrm>
            <a:off x="533400" y="2895600"/>
            <a:ext cx="8229600" cy="2971800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defRPr/>
            </a:pPr>
            <a:r>
              <a:rPr lang="en-US" sz="4500" b="1" dirty="0" smtClean="0">
                <a:latin typeface="+mj-lt"/>
              </a:rPr>
              <a:t>ARREST DISPOSITION RECOVERY TEAM</a:t>
            </a:r>
            <a:endParaRPr lang="en-US" sz="4500" b="1" dirty="0">
              <a:latin typeface="+mj-lt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Tx/>
              <a:tabLst/>
              <a:defRPr/>
            </a:pP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571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79054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33400" y="2743200"/>
            <a:ext cx="8229600" cy="3270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2950" dirty="0">
                <a:latin typeface="Calibri" pitchFamily="34" charset="0"/>
              </a:rPr>
              <a:t>Began in 2009 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2950" dirty="0">
                <a:latin typeface="Calibri" pitchFamily="34" charset="0"/>
              </a:rPr>
              <a:t>NCHIP FUNDED 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2950" dirty="0">
                <a:latin typeface="Calibri" pitchFamily="34" charset="0"/>
              </a:rPr>
              <a:t>6 admin contracts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2950" dirty="0" smtClean="0">
                <a:latin typeface="Calibri" pitchFamily="34" charset="0"/>
              </a:rPr>
              <a:t>Part time </a:t>
            </a:r>
            <a:r>
              <a:rPr lang="en-US" sz="2950" dirty="0">
                <a:latin typeface="Calibri" pitchFamily="34" charset="0"/>
              </a:rPr>
              <a:t>programmer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2950" dirty="0">
                <a:latin typeface="Calibri" pitchFamily="34" charset="0"/>
              </a:rPr>
              <a:t>Programmer ran data reports from our </a:t>
            </a:r>
            <a:r>
              <a:rPr lang="en-US" sz="2950" dirty="0" smtClean="0">
                <a:latin typeface="Calibri" pitchFamily="34" charset="0"/>
              </a:rPr>
              <a:t>databases </a:t>
            </a:r>
            <a:endParaRPr lang="en-US" sz="2950" dirty="0">
              <a:latin typeface="Calibri" pitchFamily="34" charset="0"/>
            </a:endParaRPr>
          </a:p>
          <a:p>
            <a:pPr marL="1371600" lvl="2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2950" dirty="0">
                <a:latin typeface="Calibri" pitchFamily="34" charset="0"/>
              </a:rPr>
              <a:t>Arrest without dispositions</a:t>
            </a:r>
          </a:p>
          <a:p>
            <a:pPr marL="1371600" lvl="2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2950" dirty="0">
                <a:latin typeface="Calibri" pitchFamily="34" charset="0"/>
              </a:rPr>
              <a:t>Dispositions without arrest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90600" y="1524000"/>
            <a:ext cx="73914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500" b="1" dirty="0">
                <a:solidFill>
                  <a:srgbClr val="0070C0"/>
                </a:solidFill>
                <a:latin typeface="Calibri" pitchFamily="34" charset="0"/>
              </a:rPr>
              <a:t>EFFORT </a:t>
            </a:r>
            <a:r>
              <a:rPr lang="en-US" sz="3500" b="1" dirty="0" smtClean="0">
                <a:solidFill>
                  <a:srgbClr val="0070C0"/>
                </a:solidFill>
                <a:latin typeface="Calibri" pitchFamily="34" charset="0"/>
              </a:rPr>
              <a:t>TWO:  ARREST DISPOSITION   		RECOVERY TEAM</a:t>
            </a:r>
            <a:endParaRPr lang="en-US" sz="4400" b="1" dirty="0">
              <a:latin typeface="Calibri" pitchFamily="34" charset="0"/>
            </a:endParaRPr>
          </a:p>
        </p:txBody>
      </p:sp>
      <p:pic>
        <p:nvPicPr>
          <p:cNvPr id="11468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57200" y="2514600"/>
            <a:ext cx="81534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Very time consuming </a:t>
            </a:r>
            <a:endParaRPr lang="en-US" sz="3000" dirty="0">
              <a:latin typeface="Calibri" pitchFamily="34" charset="0"/>
            </a:endParaRP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High contractual staff turnover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All stakeholders </a:t>
            </a:r>
            <a:r>
              <a:rPr lang="en-US" sz="3000" dirty="0" smtClean="0">
                <a:latin typeface="Calibri" pitchFamily="34" charset="0"/>
              </a:rPr>
              <a:t>not supportive of individual outreach</a:t>
            </a:r>
            <a:endParaRPr lang="en-US" sz="3000" dirty="0">
              <a:latin typeface="Calibri" pitchFamily="34" charset="0"/>
            </a:endParaRP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Need a dedicated programmer to massage the database and look at options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System training very lengthy</a:t>
            </a:r>
            <a:endParaRPr lang="en-US" sz="3000" dirty="0">
              <a:latin typeface="Calibri" pitchFamily="34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066800" y="1676400"/>
            <a:ext cx="73914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500" b="1" dirty="0" smtClean="0">
                <a:solidFill>
                  <a:srgbClr val="0070C0"/>
                </a:solidFill>
                <a:latin typeface="Calibri" pitchFamily="34" charset="0"/>
              </a:rPr>
              <a:t>EFFORT TWO:  LESSONS LEARNED</a:t>
            </a:r>
            <a:endParaRPr lang="en-US" sz="3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11366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/>
          </p:cNvSpPr>
          <p:nvPr/>
        </p:nvSpPr>
        <p:spPr>
          <a:xfrm>
            <a:off x="304800" y="1676400"/>
            <a:ext cx="8534400" cy="762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5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EFFORT THREE:</a:t>
            </a:r>
            <a:endParaRPr kumimoji="0" lang="en-US" sz="35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 txBox="1">
            <a:spLocks/>
          </p:cNvSpPr>
          <p:nvPr/>
        </p:nvSpPr>
        <p:spPr>
          <a:xfrm>
            <a:off x="304800" y="2971800"/>
            <a:ext cx="8458200" cy="2971800"/>
          </a:xfrm>
          <a:prstGeom prst="rect">
            <a:avLst/>
          </a:prstGeom>
        </p:spPr>
        <p:txBody>
          <a:bodyPr/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Tx/>
              <a:tabLst/>
              <a:defRPr/>
            </a:pPr>
            <a:r>
              <a:rPr kumimoji="0" lang="en-US" sz="4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COURT PARTNERSHIP</a:t>
            </a:r>
          </a:p>
        </p:txBody>
      </p:sp>
      <p:pic>
        <p:nvPicPr>
          <p:cNvPr id="112641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8578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609600" y="2286000"/>
            <a:ext cx="7924800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en-US" sz="3200" dirty="0">
                <a:latin typeface="Calibri" pitchFamily="34" charset="0"/>
              </a:rPr>
              <a:t>  </a:t>
            </a:r>
            <a:endParaRPr lang="en-US" sz="3600" dirty="0" smtClean="0">
              <a:latin typeface="Calibri" pitchFamily="34" charset="0"/>
            </a:endParaRP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Main focus use electronic data to match up event cycles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Court partnership focus</a:t>
            </a:r>
            <a:endParaRPr lang="en-US" sz="3000" dirty="0">
              <a:latin typeface="Calibri" pitchFamily="34" charset="0"/>
            </a:endParaRP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>
                <a:latin typeface="Calibri" pitchFamily="34" charset="0"/>
              </a:rPr>
              <a:t> </a:t>
            </a:r>
            <a:r>
              <a:rPr lang="en-US" sz="3000" dirty="0" smtClean="0">
                <a:latin typeface="Calibri" pitchFamily="34" charset="0"/>
              </a:rPr>
              <a:t>NCHIP grant funded programming  </a:t>
            </a:r>
            <a:endParaRPr lang="en-US" sz="3000" dirty="0">
              <a:latin typeface="Calibri" pitchFamily="34" charset="0"/>
            </a:endParaRP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>
                <a:latin typeface="Calibri" pitchFamily="34" charset="0"/>
              </a:rPr>
              <a:t> </a:t>
            </a:r>
            <a:r>
              <a:rPr lang="en-US" sz="3000" dirty="0" smtClean="0">
                <a:latin typeface="Calibri" pitchFamily="34" charset="0"/>
              </a:rPr>
              <a:t>CJIS IT programmer and Courts IT programmer primary players </a:t>
            </a:r>
            <a:endParaRPr lang="en-US" sz="3000" dirty="0">
              <a:latin typeface="Calibri" pitchFamily="34" charset="0"/>
            </a:endParaRPr>
          </a:p>
          <a:p>
            <a:pPr marL="342900" indent="-342900">
              <a:buFont typeface="Wingdings" pitchFamily="2" charset="2"/>
              <a:buChar char="ü"/>
            </a:pPr>
            <a:endParaRPr lang="en-US" sz="3200" dirty="0">
              <a:latin typeface="Calibri" pitchFamily="34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838200" y="1676400"/>
            <a:ext cx="73914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500" b="1" dirty="0">
                <a:solidFill>
                  <a:srgbClr val="0070C0"/>
                </a:solidFill>
                <a:latin typeface="Calibri" pitchFamily="34" charset="0"/>
              </a:rPr>
              <a:t>EFFORT </a:t>
            </a:r>
            <a:r>
              <a:rPr lang="en-US" sz="3500" b="1" dirty="0" smtClean="0">
                <a:solidFill>
                  <a:srgbClr val="0070C0"/>
                </a:solidFill>
                <a:latin typeface="Calibri" pitchFamily="34" charset="0"/>
              </a:rPr>
              <a:t>THREE:  COURTS PARTNERSHIP </a:t>
            </a:r>
            <a:endParaRPr lang="en-US" sz="3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111617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13367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81000" y="1979861"/>
            <a:ext cx="86106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DISPOSITIONS WITHOUT ARREST EVENTS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pPr marL="857250" lvl="1" indent="-40005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800" dirty="0" smtClean="0">
                <a:latin typeface="Calibri" pitchFamily="34" charset="0"/>
              </a:rPr>
              <a:t>IT </a:t>
            </a:r>
            <a:r>
              <a:rPr lang="en-US" sz="2800" dirty="0">
                <a:latin typeface="Calibri" pitchFamily="34" charset="0"/>
              </a:rPr>
              <a:t>Programmer performed; Database </a:t>
            </a:r>
            <a:r>
              <a:rPr lang="en-US" sz="2800" dirty="0" smtClean="0">
                <a:latin typeface="Calibri" pitchFamily="34" charset="0"/>
              </a:rPr>
              <a:t>scrub </a:t>
            </a:r>
            <a:r>
              <a:rPr lang="en-US" sz="2800" dirty="0">
                <a:latin typeface="Calibri" pitchFamily="34" charset="0"/>
              </a:rPr>
              <a:t>found 1,000,000 </a:t>
            </a:r>
            <a:r>
              <a:rPr lang="en-US" sz="2800" dirty="0" smtClean="0">
                <a:latin typeface="Calibri" pitchFamily="34" charset="0"/>
              </a:rPr>
              <a:t>dispositions</a:t>
            </a:r>
            <a:endParaRPr lang="en-US" sz="2800" dirty="0">
              <a:latin typeface="Calibri" pitchFamily="34" charset="0"/>
            </a:endParaRPr>
          </a:p>
          <a:p>
            <a:pPr marL="857250" lvl="1" indent="-40005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800" dirty="0">
                <a:latin typeface="Calibri" pitchFamily="34" charset="0"/>
              </a:rPr>
              <a:t>Multiple disposition per tracking or court case number reduced number to </a:t>
            </a:r>
            <a:r>
              <a:rPr lang="en-US" sz="2800" dirty="0" smtClean="0">
                <a:latin typeface="Calibri" pitchFamily="34" charset="0"/>
              </a:rPr>
              <a:t>140,000 event </a:t>
            </a:r>
            <a:endParaRPr lang="en-US" sz="2800" dirty="0">
              <a:latin typeface="Calibri" pitchFamily="34" charset="0"/>
            </a:endParaRPr>
          </a:p>
          <a:p>
            <a:pPr marL="857250" lvl="1" indent="-40005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800" dirty="0" smtClean="0">
                <a:solidFill>
                  <a:srgbClr val="0070C0"/>
                </a:solidFill>
                <a:latin typeface="Calibri" pitchFamily="34" charset="0"/>
              </a:rPr>
              <a:t>- 32,000 were expunged records</a:t>
            </a:r>
            <a:endParaRPr lang="en-US" sz="2800" dirty="0">
              <a:solidFill>
                <a:srgbClr val="0070C0"/>
              </a:solidFill>
              <a:latin typeface="Calibri" pitchFamily="34" charset="0"/>
            </a:endParaRPr>
          </a:p>
          <a:p>
            <a:pPr marL="857250" lvl="1" indent="-40005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800" dirty="0" smtClean="0">
                <a:solidFill>
                  <a:srgbClr val="C00000"/>
                </a:solidFill>
                <a:latin typeface="Calibri" pitchFamily="34" charset="0"/>
              </a:rPr>
              <a:t>- 60,000  matched in the court database with a case</a:t>
            </a:r>
          </a:p>
          <a:p>
            <a:pPr marL="1314450" lvl="2" indent="-40005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Name, Date of Birth, Case #, Tracking #, Date of Arrest</a:t>
            </a:r>
          </a:p>
          <a:p>
            <a:pPr marL="1314450" lvl="2" indent="-40005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QA sampled 5% - No fingerprint card </a:t>
            </a:r>
          </a:p>
          <a:p>
            <a:pPr marL="857250" lvl="1" indent="-40005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800" dirty="0" smtClean="0">
                <a:solidFill>
                  <a:srgbClr val="87CB3D"/>
                </a:solidFill>
                <a:latin typeface="Calibri" pitchFamily="34" charset="0"/>
              </a:rPr>
              <a:t>=</a:t>
            </a:r>
            <a:r>
              <a:rPr lang="en-US" sz="2800" b="1" dirty="0" smtClean="0">
                <a:solidFill>
                  <a:srgbClr val="87CB3D"/>
                </a:solidFill>
                <a:latin typeface="Calibri" pitchFamily="34" charset="0"/>
              </a:rPr>
              <a:t> 48,000</a:t>
            </a:r>
            <a:r>
              <a:rPr lang="en-US" sz="2800" dirty="0" smtClean="0">
                <a:solidFill>
                  <a:srgbClr val="87CB3D"/>
                </a:solidFill>
                <a:latin typeface="Calibri" pitchFamily="34" charset="0"/>
              </a:rPr>
              <a:t> left to match </a:t>
            </a:r>
            <a:endParaRPr lang="en-US" sz="2800" dirty="0">
              <a:solidFill>
                <a:srgbClr val="87CB3D"/>
              </a:solidFill>
              <a:latin typeface="Calibri" pitchFamily="34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143000" y="1413164"/>
            <a:ext cx="73914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500" b="1" dirty="0" smtClean="0">
                <a:solidFill>
                  <a:srgbClr val="0070C0"/>
                </a:solidFill>
                <a:latin typeface="Calibri" pitchFamily="34" charset="0"/>
              </a:rPr>
              <a:t>EFFORT THREE:  </a:t>
            </a:r>
            <a:r>
              <a:rPr lang="en-US" sz="3000" b="1" dirty="0" smtClean="0">
                <a:solidFill>
                  <a:srgbClr val="0070C0"/>
                </a:solidFill>
                <a:latin typeface="Calibri" pitchFamily="34" charset="0"/>
              </a:rPr>
              <a:t>(cont’d)</a:t>
            </a:r>
            <a:endParaRPr lang="en-US" sz="30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11059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77343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143000" y="1413164"/>
            <a:ext cx="73914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500" b="1" dirty="0" smtClean="0">
                <a:solidFill>
                  <a:srgbClr val="0070C0"/>
                </a:solidFill>
                <a:latin typeface="Calibri" pitchFamily="34" charset="0"/>
              </a:rPr>
              <a:t>EFFORT THREE:  </a:t>
            </a:r>
            <a:r>
              <a:rPr lang="en-US" sz="3000" b="1" dirty="0" smtClean="0">
                <a:solidFill>
                  <a:srgbClr val="0070C0"/>
                </a:solidFill>
                <a:latin typeface="Calibri" pitchFamily="34" charset="0"/>
              </a:rPr>
              <a:t>(cont’d)</a:t>
            </a:r>
            <a:endParaRPr lang="en-US" sz="30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aphicFrame>
        <p:nvGraphicFramePr>
          <p:cNvPr id="8" name="Chart 7"/>
          <p:cNvGraphicFramePr/>
          <p:nvPr/>
        </p:nvGraphicFramePr>
        <p:xfrm>
          <a:off x="609600" y="1828799"/>
          <a:ext cx="8077200" cy="4419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32097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77343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143000" y="1413164"/>
            <a:ext cx="73914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500" b="1" dirty="0" smtClean="0">
                <a:solidFill>
                  <a:srgbClr val="0070C0"/>
                </a:solidFill>
                <a:latin typeface="Calibri" pitchFamily="34" charset="0"/>
              </a:rPr>
              <a:t>EFFORT THREE:  </a:t>
            </a:r>
            <a:r>
              <a:rPr lang="en-US" sz="3000" b="1" dirty="0" smtClean="0">
                <a:solidFill>
                  <a:srgbClr val="0070C0"/>
                </a:solidFill>
                <a:latin typeface="Calibri" pitchFamily="34" charset="0"/>
              </a:rPr>
              <a:t>(cont’d)</a:t>
            </a:r>
            <a:endParaRPr lang="en-US" sz="30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133601"/>
            <a:ext cx="8305800" cy="3809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69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77343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64128" y="1946469"/>
            <a:ext cx="8229600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en-US" sz="275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ARREST CHARGES WITHOUT DISPOSITIONS</a:t>
            </a:r>
            <a:endParaRPr lang="en-US" sz="2750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pPr marL="857250" lvl="1" indent="-40005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750" dirty="0">
                <a:latin typeface="Calibri" pitchFamily="34" charset="0"/>
              </a:rPr>
              <a:t>IT Programmer performed; Database scrub found 900,000 </a:t>
            </a:r>
            <a:r>
              <a:rPr lang="en-US" sz="2750" dirty="0" smtClean="0">
                <a:latin typeface="Calibri" pitchFamily="34" charset="0"/>
              </a:rPr>
              <a:t>arrest charges</a:t>
            </a:r>
            <a:endParaRPr lang="en-US" sz="2750" dirty="0">
              <a:latin typeface="Calibri" pitchFamily="34" charset="0"/>
            </a:endParaRPr>
          </a:p>
          <a:p>
            <a:pPr marL="857250" lvl="1" indent="-40005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750" dirty="0">
                <a:latin typeface="Calibri" pitchFamily="34" charset="0"/>
              </a:rPr>
              <a:t>Multiple disposition per tracking or court case number reduced </a:t>
            </a:r>
            <a:r>
              <a:rPr lang="en-US" sz="2750" dirty="0" smtClean="0">
                <a:latin typeface="Calibri" pitchFamily="34" charset="0"/>
              </a:rPr>
              <a:t>the number </a:t>
            </a:r>
            <a:r>
              <a:rPr lang="en-US" sz="2750" dirty="0">
                <a:latin typeface="Calibri" pitchFamily="34" charset="0"/>
              </a:rPr>
              <a:t>to </a:t>
            </a:r>
            <a:r>
              <a:rPr lang="en-US" sz="2750" dirty="0" smtClean="0">
                <a:latin typeface="Calibri" pitchFamily="34" charset="0"/>
              </a:rPr>
              <a:t>195,000 arrest events</a:t>
            </a:r>
            <a:endParaRPr lang="en-US" sz="2750" dirty="0">
              <a:latin typeface="Calibri" pitchFamily="34" charset="0"/>
            </a:endParaRPr>
          </a:p>
          <a:p>
            <a:pPr marL="857250" lvl="1" indent="-40005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750" dirty="0" smtClean="0">
                <a:solidFill>
                  <a:srgbClr val="0070C0"/>
                </a:solidFill>
                <a:latin typeface="Calibri" pitchFamily="34" charset="0"/>
              </a:rPr>
              <a:t>- 12,000 events matched </a:t>
            </a:r>
            <a:r>
              <a:rPr lang="en-US" sz="2750" dirty="0">
                <a:solidFill>
                  <a:srgbClr val="0070C0"/>
                </a:solidFill>
                <a:latin typeface="Calibri" pitchFamily="34" charset="0"/>
              </a:rPr>
              <a:t>by </a:t>
            </a:r>
            <a:r>
              <a:rPr lang="en-US" sz="2750" dirty="0" smtClean="0">
                <a:solidFill>
                  <a:srgbClr val="0070C0"/>
                </a:solidFill>
                <a:latin typeface="Calibri" pitchFamily="34" charset="0"/>
              </a:rPr>
              <a:t>demographics</a:t>
            </a:r>
          </a:p>
          <a:p>
            <a:pPr marL="1314450" lvl="4" indent="-40005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750" dirty="0" smtClean="0">
                <a:solidFill>
                  <a:srgbClr val="0070C0"/>
                </a:solidFill>
                <a:latin typeface="Calibri" pitchFamily="34" charset="0"/>
              </a:rPr>
              <a:t>Name, Race, Sex, D.O.B.</a:t>
            </a:r>
            <a:endParaRPr lang="en-US" sz="2750" dirty="0">
              <a:solidFill>
                <a:srgbClr val="0070C0"/>
              </a:solidFill>
              <a:latin typeface="Calibri" pitchFamily="34" charset="0"/>
            </a:endParaRPr>
          </a:p>
          <a:p>
            <a:pPr marL="857250" lvl="1" indent="-40005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750" dirty="0" smtClean="0">
                <a:solidFill>
                  <a:srgbClr val="C00000"/>
                </a:solidFill>
                <a:latin typeface="Calibri" pitchFamily="34" charset="0"/>
              </a:rPr>
              <a:t>- 1,400 </a:t>
            </a:r>
            <a:r>
              <a:rPr lang="en-US" sz="2750" dirty="0">
                <a:solidFill>
                  <a:srgbClr val="C00000"/>
                </a:solidFill>
                <a:latin typeface="Calibri" pitchFamily="34" charset="0"/>
              </a:rPr>
              <a:t>matched by SID</a:t>
            </a:r>
          </a:p>
          <a:p>
            <a:pPr marL="857250" lvl="1" indent="-40005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750" dirty="0" smtClean="0">
                <a:solidFill>
                  <a:srgbClr val="87CB3D"/>
                </a:solidFill>
                <a:latin typeface="Calibri" pitchFamily="34" charset="0"/>
              </a:rPr>
              <a:t>=</a:t>
            </a:r>
            <a:r>
              <a:rPr lang="en-US" sz="2750" b="1" dirty="0" smtClean="0">
                <a:solidFill>
                  <a:srgbClr val="87CB3D"/>
                </a:solidFill>
                <a:latin typeface="Calibri" pitchFamily="34" charset="0"/>
              </a:rPr>
              <a:t> 181,600</a:t>
            </a:r>
            <a:r>
              <a:rPr lang="en-US" sz="2750" dirty="0" smtClean="0">
                <a:solidFill>
                  <a:srgbClr val="87CB3D"/>
                </a:solidFill>
                <a:latin typeface="Calibri" pitchFamily="34" charset="0"/>
              </a:rPr>
              <a:t> arrests events without dispositions</a:t>
            </a:r>
            <a:endParaRPr lang="en-US" sz="2750" dirty="0">
              <a:solidFill>
                <a:srgbClr val="87CB3D"/>
              </a:solidFill>
              <a:latin typeface="Calibri" pitchFamily="34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143000" y="1371600"/>
            <a:ext cx="73914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500" b="1" dirty="0">
                <a:solidFill>
                  <a:srgbClr val="0070C0"/>
                </a:solidFill>
                <a:latin typeface="Calibri" pitchFamily="34" charset="0"/>
              </a:rPr>
              <a:t>EFFORT </a:t>
            </a:r>
            <a:r>
              <a:rPr lang="en-US" sz="3500" b="1" dirty="0" smtClean="0">
                <a:solidFill>
                  <a:srgbClr val="0070C0"/>
                </a:solidFill>
                <a:latin typeface="Calibri" pitchFamily="34" charset="0"/>
              </a:rPr>
              <a:t>THREE:  </a:t>
            </a:r>
            <a:r>
              <a:rPr lang="en-US" sz="3000" b="1" dirty="0">
                <a:solidFill>
                  <a:srgbClr val="0070C0"/>
                </a:solidFill>
                <a:latin typeface="Calibri" pitchFamily="34" charset="0"/>
              </a:rPr>
              <a:t>(</a:t>
            </a:r>
            <a:r>
              <a:rPr lang="en-US" sz="3000" b="1" dirty="0" smtClean="0">
                <a:solidFill>
                  <a:srgbClr val="0070C0"/>
                </a:solidFill>
                <a:latin typeface="Calibri" pitchFamily="34" charset="0"/>
              </a:rPr>
              <a:t>cont’d)</a:t>
            </a:r>
            <a:endParaRPr lang="en-US" sz="30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10854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95356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438918" y="2438400"/>
            <a:ext cx="832408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+mn-lt"/>
                <a:cs typeface="Arial" pitchFamily="34" charset="0"/>
              </a:rPr>
              <a:t>1,455,635 CHRI Criminal Records</a:t>
            </a:r>
            <a:endParaRPr lang="en-US" sz="3000" dirty="0">
              <a:latin typeface="+mn-lt"/>
              <a:cs typeface="Arial" pitchFamily="34" charset="0"/>
            </a:endParaRP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+mn-lt"/>
                <a:cs typeface="Arial" pitchFamily="34" charset="0"/>
              </a:rPr>
              <a:t>13,901,090 Fingerprint Cards in Archives 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+mn-lt"/>
                <a:cs typeface="Arial" pitchFamily="34" charset="0"/>
              </a:rPr>
              <a:t>1,505,138 Unique </a:t>
            </a:r>
            <a:r>
              <a:rPr lang="en-US" sz="3000" dirty="0">
                <a:latin typeface="+mn-lt"/>
                <a:cs typeface="Arial" pitchFamily="34" charset="0"/>
              </a:rPr>
              <a:t>SIDS </a:t>
            </a:r>
            <a:r>
              <a:rPr lang="en-US" sz="3000" dirty="0" smtClean="0">
                <a:latin typeface="+mn-lt"/>
                <a:cs typeface="Arial" pitchFamily="34" charset="0"/>
              </a:rPr>
              <a:t> </a:t>
            </a:r>
            <a:endParaRPr lang="en-US" sz="3000" dirty="0">
              <a:latin typeface="+mn-lt"/>
              <a:cs typeface="Arial" pitchFamily="34" charset="0"/>
            </a:endParaRP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+mn-lt"/>
                <a:cs typeface="Arial" pitchFamily="34" charset="0"/>
              </a:rPr>
              <a:t>443,838  Felony </a:t>
            </a:r>
            <a:r>
              <a:rPr lang="en-US" sz="3000" dirty="0">
                <a:latin typeface="+mn-lt"/>
                <a:cs typeface="Arial" pitchFamily="34" charset="0"/>
              </a:rPr>
              <a:t>C</a:t>
            </a:r>
            <a:r>
              <a:rPr lang="en-US" sz="3000" dirty="0" smtClean="0">
                <a:latin typeface="+mn-lt"/>
                <a:cs typeface="Arial" pitchFamily="34" charset="0"/>
              </a:rPr>
              <a:t>ases 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+mn-lt"/>
                <a:cs typeface="Arial" pitchFamily="34" charset="0"/>
              </a:rPr>
              <a:t>4,062,431 Arrest Cycles</a:t>
            </a:r>
            <a:endParaRPr lang="en-US" sz="3000" dirty="0">
              <a:latin typeface="+mn-lt"/>
              <a:cs typeface="Arial" pitchFamily="34" charset="0"/>
            </a:endParaRP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+mn-lt"/>
                <a:cs typeface="Arial" pitchFamily="34" charset="0"/>
              </a:rPr>
              <a:t>Today we have 159,187 incomplete record cycles</a:t>
            </a:r>
          </a:p>
        </p:txBody>
      </p:sp>
      <p:pic>
        <p:nvPicPr>
          <p:cNvPr id="12492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143000" y="1371600"/>
            <a:ext cx="73914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500" b="1" dirty="0">
                <a:solidFill>
                  <a:srgbClr val="0070C0"/>
                </a:solidFill>
                <a:latin typeface="Calibri" pitchFamily="34" charset="0"/>
              </a:rPr>
              <a:t>EFFORT </a:t>
            </a:r>
            <a:r>
              <a:rPr lang="en-US" sz="3500" b="1" dirty="0" smtClean="0">
                <a:solidFill>
                  <a:srgbClr val="0070C0"/>
                </a:solidFill>
                <a:latin typeface="Calibri" pitchFamily="34" charset="0"/>
              </a:rPr>
              <a:t>THREE:  </a:t>
            </a:r>
            <a:r>
              <a:rPr lang="en-US" sz="3000" b="1" dirty="0" smtClean="0">
                <a:solidFill>
                  <a:srgbClr val="0070C0"/>
                </a:solidFill>
                <a:latin typeface="Calibri" pitchFamily="34" charset="0"/>
              </a:rPr>
              <a:t>(cont’d)</a:t>
            </a:r>
            <a:endParaRPr lang="en-US" sz="30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304800" y="1828800"/>
          <a:ext cx="8534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Chart 7"/>
          <p:cNvGraphicFramePr/>
          <p:nvPr/>
        </p:nvGraphicFramePr>
        <p:xfrm>
          <a:off x="304800" y="1752600"/>
          <a:ext cx="83058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5" name="Freeform 14"/>
          <p:cNvSpPr/>
          <p:nvPr/>
        </p:nvSpPr>
        <p:spPr>
          <a:xfrm>
            <a:off x="5143500" y="2428875"/>
            <a:ext cx="149225" cy="85725"/>
          </a:xfrm>
          <a:custGeom>
            <a:avLst/>
            <a:gdLst>
              <a:gd name="connsiteX0" fmla="*/ 0 w 149225"/>
              <a:gd name="connsiteY0" fmla="*/ 47625 h 85725"/>
              <a:gd name="connsiteX1" fmla="*/ 95250 w 149225"/>
              <a:gd name="connsiteY1" fmla="*/ 0 h 85725"/>
              <a:gd name="connsiteX2" fmla="*/ 95250 w 149225"/>
              <a:gd name="connsiteY2" fmla="*/ 0 h 85725"/>
              <a:gd name="connsiteX3" fmla="*/ 142875 w 149225"/>
              <a:gd name="connsiteY3" fmla="*/ 66675 h 85725"/>
              <a:gd name="connsiteX4" fmla="*/ 133350 w 149225"/>
              <a:gd name="connsiteY4" fmla="*/ 85725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225" h="85725">
                <a:moveTo>
                  <a:pt x="0" y="47625"/>
                </a:moveTo>
                <a:lnTo>
                  <a:pt x="95250" y="0"/>
                </a:lnTo>
                <a:lnTo>
                  <a:pt x="95250" y="0"/>
                </a:lnTo>
                <a:cubicBezTo>
                  <a:pt x="103188" y="11113"/>
                  <a:pt x="136525" y="52387"/>
                  <a:pt x="142875" y="66675"/>
                </a:cubicBezTo>
                <a:cubicBezTo>
                  <a:pt x="149225" y="80963"/>
                  <a:pt x="141287" y="83344"/>
                  <a:pt x="133350" y="85725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1073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95356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143000" y="1371600"/>
            <a:ext cx="73914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500" b="1" dirty="0">
                <a:solidFill>
                  <a:srgbClr val="0070C0"/>
                </a:solidFill>
                <a:latin typeface="Calibri" pitchFamily="34" charset="0"/>
              </a:rPr>
              <a:t>EFFORT </a:t>
            </a:r>
            <a:r>
              <a:rPr lang="en-US" sz="3500" b="1" dirty="0" smtClean="0">
                <a:solidFill>
                  <a:srgbClr val="0070C0"/>
                </a:solidFill>
                <a:latin typeface="Calibri" pitchFamily="34" charset="0"/>
              </a:rPr>
              <a:t>THREE:  </a:t>
            </a:r>
            <a:r>
              <a:rPr lang="en-US" sz="3000" b="1" dirty="0" smtClean="0">
                <a:solidFill>
                  <a:srgbClr val="0070C0"/>
                </a:solidFill>
                <a:latin typeface="Calibri" pitchFamily="34" charset="0"/>
              </a:rPr>
              <a:t>(cont’d)</a:t>
            </a:r>
            <a:endParaRPr lang="en-US" sz="30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5836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2133601"/>
            <a:ext cx="8458200" cy="38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1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95356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57200" y="2286000"/>
            <a:ext cx="81534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Need regular established program language to run on our databases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Need </a:t>
            </a:r>
            <a:r>
              <a:rPr lang="en-US" sz="3000" dirty="0" smtClean="0">
                <a:latin typeface="Calibri" pitchFamily="34" charset="0"/>
              </a:rPr>
              <a:t>synching </a:t>
            </a:r>
            <a:r>
              <a:rPr lang="en-US" sz="3000" dirty="0" smtClean="0">
                <a:latin typeface="Calibri" pitchFamily="34" charset="0"/>
              </a:rPr>
              <a:t>data points between the courts and the repository in our case management products (Executive </a:t>
            </a:r>
            <a:r>
              <a:rPr lang="en-US" sz="3000" dirty="0" smtClean="0">
                <a:latin typeface="Calibri" pitchFamily="34" charset="0"/>
              </a:rPr>
              <a:t>Order </a:t>
            </a:r>
            <a:r>
              <a:rPr lang="en-US" sz="3000" dirty="0" smtClean="0">
                <a:latin typeface="Calibri" pitchFamily="34" charset="0"/>
              </a:rPr>
              <a:t>for SID) 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Need education and error reports established with the courts, corrections, arresting agencies, detention centers, all submitting agencies</a:t>
            </a:r>
            <a:endParaRPr lang="en-US" sz="3000" dirty="0">
              <a:latin typeface="Calibri" pitchFamily="34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066800" y="1524000"/>
            <a:ext cx="73914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500" b="1" dirty="0" smtClean="0">
                <a:solidFill>
                  <a:srgbClr val="0070C0"/>
                </a:solidFill>
                <a:latin typeface="Calibri" pitchFamily="34" charset="0"/>
              </a:rPr>
              <a:t>EFFORT THREE:  LESSONS LEARNED</a:t>
            </a:r>
            <a:endParaRPr lang="en-US" sz="3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106497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796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/>
          </p:cNvSpPr>
          <p:nvPr/>
        </p:nvSpPr>
        <p:spPr>
          <a:xfrm>
            <a:off x="304800" y="1676400"/>
            <a:ext cx="8534400" cy="762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EFFORT FOUR:</a:t>
            </a:r>
          </a:p>
        </p:txBody>
      </p:sp>
      <p:sp>
        <p:nvSpPr>
          <p:cNvPr id="7" name="Rectangle 3"/>
          <p:cNvSpPr txBox="1">
            <a:spLocks/>
          </p:cNvSpPr>
          <p:nvPr/>
        </p:nvSpPr>
        <p:spPr>
          <a:xfrm>
            <a:off x="533400" y="2819399"/>
            <a:ext cx="8458200" cy="2743201"/>
          </a:xfrm>
          <a:prstGeom prst="rect">
            <a:avLst/>
          </a:prstGeom>
        </p:spPr>
        <p:txBody>
          <a:bodyPr/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Tx/>
              <a:tabLst/>
              <a:defRPr/>
            </a:pPr>
            <a:r>
              <a:rPr kumimoji="0" lang="en-US" sz="4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INQUIRIES INC. VENDOR    RELATIONSHIP</a:t>
            </a:r>
          </a:p>
        </p:txBody>
      </p:sp>
      <p:pic>
        <p:nvPicPr>
          <p:cNvPr id="10547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8578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762000" y="2438400"/>
            <a:ext cx="78486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INQUIRIES </a:t>
            </a:r>
            <a:r>
              <a:rPr lang="en-US" sz="3000" dirty="0">
                <a:latin typeface="Calibri" pitchFamily="34" charset="0"/>
              </a:rPr>
              <a:t>Partnership</a:t>
            </a:r>
          </a:p>
          <a:p>
            <a:pPr marL="800100" lvl="1" indent="-34290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3000" dirty="0" smtClean="0">
                <a:latin typeface="Calibri" pitchFamily="34" charset="0"/>
              </a:rPr>
              <a:t>2010 contract established </a:t>
            </a:r>
            <a:endParaRPr lang="en-US" sz="3000" dirty="0">
              <a:latin typeface="Calibri" pitchFamily="34" charset="0"/>
            </a:endParaRPr>
          </a:p>
          <a:p>
            <a:pPr marL="800100" lvl="1" indent="-34290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3000" dirty="0" smtClean="0">
                <a:latin typeface="Calibri" pitchFamily="34" charset="0"/>
              </a:rPr>
              <a:t>Yearly NCHIP funding process</a:t>
            </a:r>
          </a:p>
          <a:p>
            <a:pPr marL="800100" lvl="1" indent="-34290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3000" dirty="0" smtClean="0">
                <a:latin typeface="Calibri" pitchFamily="34" charset="0"/>
              </a:rPr>
              <a:t>90% Guarantee on record closure</a:t>
            </a:r>
          </a:p>
          <a:p>
            <a:pPr marL="800100" lvl="1" indent="-34290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3000" dirty="0" smtClean="0">
                <a:latin typeface="Calibri" pitchFamily="34" charset="0"/>
              </a:rPr>
              <a:t>Price per record </a:t>
            </a:r>
            <a:r>
              <a:rPr lang="en-US" sz="3000" dirty="0" smtClean="0">
                <a:latin typeface="Calibri" pitchFamily="34" charset="0"/>
              </a:rPr>
              <a:t>check</a:t>
            </a:r>
            <a:endParaRPr lang="en-US" sz="3000" dirty="0" smtClean="0">
              <a:latin typeface="Calibri" pitchFamily="34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81000" y="1524000"/>
            <a:ext cx="81534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500" b="1" dirty="0">
                <a:solidFill>
                  <a:srgbClr val="0070C0"/>
                </a:solidFill>
                <a:latin typeface="Calibri" pitchFamily="34" charset="0"/>
              </a:rPr>
              <a:t>EFFORT </a:t>
            </a:r>
            <a:r>
              <a:rPr lang="en-US" sz="3500" b="1" dirty="0" smtClean="0">
                <a:solidFill>
                  <a:srgbClr val="0070C0"/>
                </a:solidFill>
                <a:latin typeface="Calibri" pitchFamily="34" charset="0"/>
              </a:rPr>
              <a:t>FOUR:  VENDOR PARTNERSHIP</a:t>
            </a:r>
            <a:endParaRPr lang="en-US" sz="3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10444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57200" y="2438400"/>
            <a:ext cx="80772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2800" dirty="0" smtClean="0">
                <a:latin typeface="Calibri" pitchFamily="34" charset="0"/>
              </a:rPr>
              <a:t>Getting started</a:t>
            </a:r>
            <a:endParaRPr lang="en-US" sz="2800" dirty="0">
              <a:latin typeface="Calibri" pitchFamily="34" charset="0"/>
            </a:endParaRPr>
          </a:p>
          <a:p>
            <a:pPr marL="800100" lvl="1" indent="-34290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800" dirty="0" smtClean="0">
                <a:latin typeface="Calibri" pitchFamily="34" charset="0"/>
              </a:rPr>
              <a:t>ID your outstanding non-matches</a:t>
            </a:r>
            <a:endParaRPr lang="en-US" sz="2800" dirty="0">
              <a:latin typeface="Calibri" pitchFamily="34" charset="0"/>
            </a:endParaRPr>
          </a:p>
          <a:p>
            <a:pPr marL="800100" lvl="1" indent="-34290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800" dirty="0" smtClean="0">
                <a:latin typeface="Calibri" pitchFamily="34" charset="0"/>
              </a:rPr>
              <a:t>Agree to internal prioritization</a:t>
            </a:r>
          </a:p>
          <a:p>
            <a:pPr marL="800100" lvl="1" indent="-34290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800" dirty="0" smtClean="0">
                <a:latin typeface="Calibri" pitchFamily="34" charset="0"/>
              </a:rPr>
              <a:t>Full review with vendor on state-wide resources</a:t>
            </a:r>
          </a:p>
          <a:p>
            <a:pPr marL="800100" lvl="1" indent="-34290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800" dirty="0" smtClean="0">
                <a:latin typeface="Calibri" pitchFamily="34" charset="0"/>
              </a:rPr>
              <a:t>Discovery of vendor specific resources</a:t>
            </a:r>
          </a:p>
          <a:p>
            <a:pPr marL="800100" lvl="1" indent="-34290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800" dirty="0" smtClean="0">
                <a:latin typeface="Calibri" pitchFamily="34" charset="0"/>
              </a:rPr>
              <a:t>Set reporting standards and expectations</a:t>
            </a:r>
          </a:p>
          <a:p>
            <a:pPr marL="800100" lvl="1" indent="-34290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800" dirty="0" smtClean="0">
                <a:latin typeface="Calibri" pitchFamily="34" charset="0"/>
              </a:rPr>
              <a:t>Weekly data review and monitoring</a:t>
            </a:r>
          </a:p>
          <a:p>
            <a:pPr marL="800100" lvl="1" indent="-34290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800" dirty="0" smtClean="0">
                <a:latin typeface="Calibri" pitchFamily="34" charset="0"/>
              </a:rPr>
              <a:t>ID source documents needed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04800" y="1524000"/>
            <a:ext cx="83058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500" b="1" dirty="0" smtClean="0">
                <a:solidFill>
                  <a:srgbClr val="0070C0"/>
                </a:solidFill>
                <a:latin typeface="Calibri" pitchFamily="34" charset="0"/>
              </a:rPr>
              <a:t>EFFORT FOUR:  INQUIRIES PARTNERSHIP</a:t>
            </a:r>
            <a:endParaRPr lang="en-US" sz="3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10342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0" y="2133600"/>
            <a:ext cx="9144000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2200" dirty="0" smtClean="0">
                <a:latin typeface="Calibri" pitchFamily="34" charset="0"/>
              </a:rPr>
              <a:t>Keys to success:</a:t>
            </a:r>
            <a:endParaRPr lang="en-US" sz="2200" dirty="0">
              <a:latin typeface="Calibri" pitchFamily="34" charset="0"/>
            </a:endParaRPr>
          </a:p>
          <a:p>
            <a:pPr marL="800100" lvl="1" indent="-34290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200" dirty="0" smtClean="0">
                <a:latin typeface="Calibri" pitchFamily="34" charset="0"/>
              </a:rPr>
              <a:t>Working most recent cases first from your list</a:t>
            </a:r>
          </a:p>
          <a:p>
            <a:pPr marL="800100" lvl="1" indent="-34290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200" dirty="0" smtClean="0">
                <a:latin typeface="Calibri" pitchFamily="34" charset="0"/>
              </a:rPr>
              <a:t>Assess your state risk levels</a:t>
            </a:r>
            <a:endParaRPr lang="en-US" sz="2200" dirty="0">
              <a:latin typeface="Calibri" pitchFamily="34" charset="0"/>
            </a:endParaRPr>
          </a:p>
          <a:p>
            <a:pPr marL="800100" lvl="1" indent="-34290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200" dirty="0" smtClean="0">
                <a:latin typeface="Calibri" pitchFamily="34" charset="0"/>
              </a:rPr>
              <a:t>Establishing relationships with key data holders (Courts, State Archives)</a:t>
            </a:r>
          </a:p>
          <a:p>
            <a:pPr marL="800100" lvl="1" indent="-34290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200" dirty="0" smtClean="0">
                <a:latin typeface="Calibri" pitchFamily="34" charset="0"/>
              </a:rPr>
              <a:t>Relationship with Vendor</a:t>
            </a:r>
          </a:p>
          <a:p>
            <a:pPr marL="1257300" lvl="2" indent="-342900">
              <a:buClr>
                <a:srgbClr val="0070C0"/>
              </a:buClr>
              <a:buFont typeface="Arial" pitchFamily="34" charset="0"/>
              <a:buChar char="•"/>
            </a:pPr>
            <a:r>
              <a:rPr lang="en-US" sz="2200" dirty="0" smtClean="0">
                <a:latin typeface="Calibri" pitchFamily="34" charset="0"/>
              </a:rPr>
              <a:t>Regular meetings</a:t>
            </a:r>
          </a:p>
          <a:p>
            <a:pPr marL="1257300" lvl="2" indent="-342900">
              <a:buClr>
                <a:srgbClr val="0070C0"/>
              </a:buClr>
              <a:buFont typeface="Arial" pitchFamily="34" charset="0"/>
              <a:buChar char="•"/>
            </a:pPr>
            <a:r>
              <a:rPr lang="en-US" sz="2200" dirty="0" smtClean="0">
                <a:latin typeface="Calibri" pitchFamily="34" charset="0"/>
              </a:rPr>
              <a:t>Open communication</a:t>
            </a:r>
          </a:p>
          <a:p>
            <a:pPr marL="1257300" lvl="2" indent="-342900">
              <a:buClr>
                <a:srgbClr val="0070C0"/>
              </a:buClr>
              <a:buFont typeface="Arial" pitchFamily="34" charset="0"/>
              <a:buChar char="•"/>
            </a:pPr>
            <a:r>
              <a:rPr lang="en-US" sz="2200" dirty="0" smtClean="0">
                <a:latin typeface="Calibri" pitchFamily="34" charset="0"/>
              </a:rPr>
              <a:t>On the fly compromising </a:t>
            </a:r>
          </a:p>
          <a:p>
            <a:pPr marL="800100" lvl="1" indent="-34290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200" dirty="0" smtClean="0">
                <a:latin typeface="Calibri" pitchFamily="34" charset="0"/>
              </a:rPr>
              <a:t>Establishing a process prior to gaining the grant </a:t>
            </a:r>
          </a:p>
          <a:p>
            <a:pPr marL="800100" lvl="1" indent="-34290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200" dirty="0" smtClean="0">
                <a:latin typeface="Calibri" pitchFamily="34" charset="0"/>
              </a:rPr>
              <a:t>Flexibility </a:t>
            </a:r>
          </a:p>
          <a:p>
            <a:pPr marL="800100" lvl="1" indent="-34290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200" dirty="0" smtClean="0">
                <a:latin typeface="Calibri" pitchFamily="34" charset="0"/>
              </a:rPr>
              <a:t>Gathering completed data fields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457200" y="1524000"/>
            <a:ext cx="80772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500" b="1" dirty="0" smtClean="0">
                <a:solidFill>
                  <a:srgbClr val="0070C0"/>
                </a:solidFill>
                <a:latin typeface="Calibri" pitchFamily="34" charset="0"/>
              </a:rPr>
              <a:t>EFFORT FOUR:  INQUIRIES PARTNERSHIP</a:t>
            </a:r>
            <a:endParaRPr lang="en-US" sz="3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102401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57200" y="2133600"/>
            <a:ext cx="83058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2800" dirty="0" smtClean="0">
                <a:latin typeface="Calibri" pitchFamily="34" charset="0"/>
              </a:rPr>
              <a:t>State work</a:t>
            </a:r>
            <a:endParaRPr lang="en-US" sz="2800" dirty="0">
              <a:latin typeface="Calibri" pitchFamily="34" charset="0"/>
            </a:endParaRPr>
          </a:p>
          <a:p>
            <a:pPr marL="800100" lvl="1" indent="-342900"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2800" dirty="0" smtClean="0">
                <a:latin typeface="Calibri" pitchFamily="34" charset="0"/>
              </a:rPr>
              <a:t>Maximize data gathering for the original list to vendor</a:t>
            </a:r>
          </a:p>
          <a:p>
            <a:pPr marL="1257300" lvl="2" indent="-342900">
              <a:buClr>
                <a:srgbClr val="0070C0"/>
              </a:buClr>
              <a:buFont typeface="Arial" pitchFamily="34" charset="0"/>
              <a:buChar char="•"/>
            </a:pPr>
            <a:r>
              <a:rPr lang="en-US" sz="2800" dirty="0" smtClean="0">
                <a:latin typeface="Calibri" pitchFamily="34" charset="0"/>
              </a:rPr>
              <a:t>Presorting for priority on state side</a:t>
            </a:r>
          </a:p>
          <a:p>
            <a:pPr marL="1257300" lvl="2" indent="-342900">
              <a:buClr>
                <a:srgbClr val="0070C0"/>
              </a:buClr>
              <a:buFont typeface="Arial" pitchFamily="34" charset="0"/>
              <a:buChar char="•"/>
            </a:pPr>
            <a:r>
              <a:rPr lang="en-US" sz="2800" dirty="0" smtClean="0">
                <a:latin typeface="Calibri" pitchFamily="34" charset="0"/>
              </a:rPr>
              <a:t>Establish the FTP portal for data exchange (source docs large)</a:t>
            </a:r>
          </a:p>
          <a:p>
            <a:pPr marL="1257300" lvl="2" indent="-342900">
              <a:buClr>
                <a:srgbClr val="0070C0"/>
              </a:buClr>
              <a:buFont typeface="Arial" pitchFamily="34" charset="0"/>
              <a:buChar char="•"/>
            </a:pPr>
            <a:r>
              <a:rPr lang="en-US" sz="2800" dirty="0" smtClean="0">
                <a:latin typeface="Calibri" pitchFamily="34" charset="0"/>
              </a:rPr>
              <a:t>Systems access via State for Archives, Ecase, Ident Index, other MD state specific files</a:t>
            </a:r>
          </a:p>
          <a:p>
            <a:pPr marL="1257300" lvl="2" indent="-342900">
              <a:buClr>
                <a:srgbClr val="0070C0"/>
              </a:buClr>
              <a:buFont typeface="Arial" pitchFamily="34" charset="0"/>
              <a:buChar char="•"/>
            </a:pPr>
            <a:r>
              <a:rPr lang="en-US" sz="2800" dirty="0" smtClean="0">
                <a:latin typeface="Calibri" pitchFamily="34" charset="0"/>
              </a:rPr>
              <a:t>Dedicated IT resources and processes 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81000" y="1524000"/>
            <a:ext cx="82296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500" b="1" dirty="0" smtClean="0">
                <a:solidFill>
                  <a:srgbClr val="0070C0"/>
                </a:solidFill>
                <a:latin typeface="Calibri" pitchFamily="34" charset="0"/>
              </a:rPr>
              <a:t>EFFORT FOUR:  INQUIRIES PARTNERSHIP</a:t>
            </a:r>
            <a:endParaRPr lang="en-US" sz="3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609600" y="2667000"/>
            <a:ext cx="76200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algn="ctr">
              <a:buClr>
                <a:srgbClr val="0070C0"/>
              </a:buClr>
            </a:pPr>
            <a:r>
              <a:rPr lang="en-US" sz="3500" b="1" dirty="0" smtClean="0">
                <a:latin typeface="Calibri" pitchFamily="34" charset="0"/>
              </a:rPr>
              <a:t>CASE EXAMPLE</a:t>
            </a:r>
            <a:endParaRPr lang="en-US" sz="3500" b="1" dirty="0">
              <a:latin typeface="Calibri" pitchFamily="34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685800" y="1600200"/>
            <a:ext cx="77724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500" b="1" dirty="0">
                <a:solidFill>
                  <a:srgbClr val="0070C0"/>
                </a:solidFill>
                <a:latin typeface="Calibri" pitchFamily="34" charset="0"/>
              </a:rPr>
              <a:t>EFFORT </a:t>
            </a:r>
            <a:r>
              <a:rPr lang="en-US" sz="3500" b="1" dirty="0" smtClean="0">
                <a:solidFill>
                  <a:srgbClr val="0070C0"/>
                </a:solidFill>
                <a:latin typeface="Calibri" pitchFamily="34" charset="0"/>
              </a:rPr>
              <a:t>FOUR:  INQUIRIES PARTNERSHIP</a:t>
            </a:r>
            <a:endParaRPr lang="en-US" sz="3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10035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609600" y="2362200"/>
            <a:ext cx="75438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Information provided to Inquiries:</a:t>
            </a:r>
          </a:p>
          <a:p>
            <a:endParaRPr lang="en-US" sz="3000" dirty="0">
              <a:latin typeface="Calibri" pitchFamily="34" charset="0"/>
            </a:endParaRPr>
          </a:p>
          <a:p>
            <a:pPr marL="342900" indent="-342900">
              <a:buFont typeface="Wingdings" pitchFamily="2" charset="2"/>
              <a:buChar char="ü"/>
            </a:pPr>
            <a:endParaRPr lang="en-US" sz="3000" dirty="0" smtClean="0">
              <a:latin typeface="Calibri" pitchFamily="34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685800" y="1600200"/>
            <a:ext cx="77724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500" b="1" dirty="0">
                <a:solidFill>
                  <a:srgbClr val="0070C0"/>
                </a:solidFill>
                <a:latin typeface="Calibri" pitchFamily="34" charset="0"/>
              </a:rPr>
              <a:t>EFFORT </a:t>
            </a:r>
            <a:r>
              <a:rPr lang="en-US" sz="3500" b="1" dirty="0" smtClean="0">
                <a:solidFill>
                  <a:srgbClr val="0070C0"/>
                </a:solidFill>
                <a:latin typeface="Calibri" pitchFamily="34" charset="0"/>
              </a:rPr>
              <a:t>FOUR:  INQUIRIES PARTNERSHIP</a:t>
            </a:r>
            <a:endParaRPr lang="en-US" sz="3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71365801"/>
              </p:ext>
            </p:extLst>
          </p:nvPr>
        </p:nvGraphicFramePr>
        <p:xfrm>
          <a:off x="1219201" y="2895600"/>
          <a:ext cx="6998676" cy="1066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16410"/>
                <a:gridCol w="856297"/>
                <a:gridCol w="258792"/>
                <a:gridCol w="989499"/>
                <a:gridCol w="928606"/>
                <a:gridCol w="1339629"/>
                <a:gridCol w="928606"/>
                <a:gridCol w="1080837"/>
              </a:tblGrid>
              <a:tr h="533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Last Name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First Name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MI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Date of Birth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FBI number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Tracking Number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Sid number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Date of Arrest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NORMAN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KENDALL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G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effectLst/>
                        </a:rPr>
                        <a:t>2/20/1900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effectLst/>
                        </a:rPr>
                        <a:t>124567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effectLst/>
                        </a:rPr>
                        <a:t>123456789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effectLst/>
                        </a:rPr>
                        <a:t>123445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effectLst/>
                        </a:rPr>
                        <a:t>20091229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650631" y="4038600"/>
            <a:ext cx="7620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Information returned to the state:</a:t>
            </a:r>
          </a:p>
          <a:p>
            <a:endParaRPr lang="en-US" sz="3000" dirty="0" smtClean="0">
              <a:latin typeface="Calibri" pitchFamily="34" charset="0"/>
            </a:endParaRPr>
          </a:p>
          <a:p>
            <a:endParaRPr lang="en-US" sz="3000" dirty="0">
              <a:latin typeface="Calibri" pitchFamily="34" charset="0"/>
            </a:endParaRPr>
          </a:p>
          <a:p>
            <a:pPr marL="342900" indent="-342900">
              <a:buFont typeface="Wingdings" pitchFamily="2" charset="2"/>
              <a:buChar char="ü"/>
            </a:pPr>
            <a:endParaRPr lang="en-US" sz="3000" dirty="0" smtClean="0">
              <a:latin typeface="Calibri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79339567"/>
              </p:ext>
            </p:extLst>
          </p:nvPr>
        </p:nvGraphicFramePr>
        <p:xfrm>
          <a:off x="228600" y="4572000"/>
          <a:ext cx="8762997" cy="1447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1372"/>
                <a:gridCol w="163614"/>
                <a:gridCol w="625585"/>
                <a:gridCol w="587087"/>
                <a:gridCol w="846945"/>
                <a:gridCol w="587087"/>
                <a:gridCol w="683331"/>
                <a:gridCol w="536977"/>
                <a:gridCol w="685800"/>
                <a:gridCol w="762000"/>
                <a:gridCol w="914400"/>
                <a:gridCol w="1828799"/>
              </a:tblGrid>
              <a:tr h="7239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First Name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MI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Date of Birth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FBI number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Tracking Number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Sid number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Date of Arrest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Case Number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Dispo Date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Disposition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Attachment  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Issues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KENDALL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G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u="none" strike="noStrike" dirty="0">
                          <a:effectLst/>
                        </a:rPr>
                        <a:t>2/20/1900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u="none" strike="noStrike" dirty="0">
                          <a:effectLst/>
                        </a:rPr>
                        <a:t>124567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u="none" strike="noStrike" dirty="0">
                          <a:effectLst/>
                        </a:rPr>
                        <a:t>123456789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u="none" strike="noStrike" dirty="0">
                          <a:effectLst/>
                        </a:rPr>
                        <a:t>123445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u="none" strike="noStrike" dirty="0">
                          <a:effectLst/>
                        </a:rPr>
                        <a:t>20081229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5B12345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u="none" strike="noStrike" dirty="0">
                          <a:effectLst/>
                        </a:rPr>
                        <a:t>11/18/2009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Charge 1:  NP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2M 38-9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Name on File Norman, Kendell  DOB on File 02/21/1900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>
                    <a:solidFill>
                      <a:srgbClr val="F4FE76"/>
                    </a:solidFill>
                  </a:tcPr>
                </a:tc>
              </a:tr>
            </a:tbl>
          </a:graphicData>
        </a:graphic>
      </p:graphicFrame>
      <p:pic>
        <p:nvPicPr>
          <p:cNvPr id="9932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 rot="1659776">
            <a:off x="7053088" y="2366639"/>
            <a:ext cx="181575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 smtClean="0">
                <a:solidFill>
                  <a:srgbClr val="FF0000"/>
                </a:solidFill>
                <a:latin typeface="+mj-lt"/>
              </a:rPr>
              <a:t>SAMPLE</a:t>
            </a:r>
            <a:endParaRPr lang="en-US" sz="35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409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990600" y="1752600"/>
            <a:ext cx="73914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500" b="1" dirty="0" smtClean="0">
                <a:solidFill>
                  <a:srgbClr val="0070C0"/>
                </a:solidFill>
                <a:latin typeface="+mj-lt"/>
                <a:cs typeface="Arial" pitchFamily="34" charset="0"/>
              </a:rPr>
              <a:t>MARYLAND CRIMINAL HISTORY DISPOSITION WORK</a:t>
            </a:r>
            <a:endParaRPr lang="en-US" sz="3500" b="1" dirty="0">
              <a:solidFill>
                <a:srgbClr val="0070C0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457200" y="3172691"/>
            <a:ext cx="82296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As </a:t>
            </a:r>
            <a:r>
              <a:rPr lang="en-US" sz="3000" dirty="0">
                <a:latin typeface="Calibri" pitchFamily="34" charset="0"/>
              </a:rPr>
              <a:t>of February 1, 2012, FBI reported a total of 1,247,360 individual criminal </a:t>
            </a:r>
            <a:r>
              <a:rPr lang="en-US" sz="3000" dirty="0" smtClean="0">
                <a:latin typeface="Calibri" pitchFamily="34" charset="0"/>
              </a:rPr>
              <a:t>files for MD.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FBI </a:t>
            </a:r>
            <a:r>
              <a:rPr lang="en-US" sz="3000" dirty="0">
                <a:latin typeface="Calibri" pitchFamily="34" charset="0"/>
              </a:rPr>
              <a:t>controlling 360,244 (29%) of those files. </a:t>
            </a:r>
            <a:endParaRPr lang="en-US" sz="3000" dirty="0" smtClean="0">
              <a:latin typeface="Calibri" pitchFamily="34" charset="0"/>
            </a:endParaRP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MD </a:t>
            </a:r>
            <a:r>
              <a:rPr lang="en-US" sz="3000" dirty="0">
                <a:latin typeface="Calibri" pitchFamily="34" charset="0"/>
              </a:rPr>
              <a:t>controls the remaining 880,116 files (71%). </a:t>
            </a:r>
          </a:p>
        </p:txBody>
      </p:sp>
      <p:pic>
        <p:nvPicPr>
          <p:cNvPr id="12390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657600" y="381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pSp>
        <p:nvGrpSpPr>
          <p:cNvPr id="2" name="Group 19"/>
          <p:cNvGrpSpPr/>
          <p:nvPr/>
        </p:nvGrpSpPr>
        <p:grpSpPr>
          <a:xfrm>
            <a:off x="0" y="0"/>
            <a:ext cx="9163378" cy="6858000"/>
            <a:chOff x="0" y="0"/>
            <a:chExt cx="9163378" cy="6858000"/>
          </a:xfrm>
        </p:grpSpPr>
        <p:graphicFrame>
          <p:nvGraphicFramePr>
            <p:cNvPr id="1027" name="Object 3"/>
            <p:cNvGraphicFramePr>
              <a:graphicFrameLocks noChangeAspect="1"/>
            </p:cNvGraphicFramePr>
            <p:nvPr/>
          </p:nvGraphicFramePr>
          <p:xfrm>
            <a:off x="0" y="0"/>
            <a:ext cx="5181600" cy="6858000"/>
          </p:xfrm>
          <a:graphic>
            <a:graphicData uri="http://schemas.openxmlformats.org/presentationml/2006/ole">
              <p:oleObj spid="_x0000_s98306" name="Acrobat Document" r:id="rId3" imgW="5829300" imgH="7524750" progId="AcroExch.Document.7">
                <p:embed/>
              </p:oleObj>
            </a:graphicData>
          </a:graphic>
        </p:graphicFrame>
        <p:graphicFrame>
          <p:nvGraphicFramePr>
            <p:cNvPr id="1028" name="Object 4"/>
            <p:cNvGraphicFramePr>
              <a:graphicFrameLocks noChangeAspect="1"/>
            </p:cNvGraphicFramePr>
            <p:nvPr/>
          </p:nvGraphicFramePr>
          <p:xfrm>
            <a:off x="4572000" y="330506"/>
            <a:ext cx="4572000" cy="6527494"/>
          </p:xfrm>
          <a:graphic>
            <a:graphicData uri="http://schemas.openxmlformats.org/presentationml/2006/ole">
              <p:oleObj spid="_x0000_s98307" name="Acrobat Document" r:id="rId4" imgW="5829300" imgH="7524750" progId="AcroExch.Document.7">
                <p:embed/>
              </p:oleObj>
            </a:graphicData>
          </a:graphic>
        </p:graphicFrame>
        <p:sp>
          <p:nvSpPr>
            <p:cNvPr id="7" name="TextBox 6"/>
            <p:cNvSpPr txBox="1"/>
            <p:nvPr/>
          </p:nvSpPr>
          <p:spPr>
            <a:xfrm rot="19866796">
              <a:off x="2991178" y="3359786"/>
              <a:ext cx="61722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500" b="1" dirty="0" smtClean="0">
                  <a:solidFill>
                    <a:srgbClr val="FF0000"/>
                  </a:solidFill>
                  <a:latin typeface="+mj-lt"/>
                </a:rPr>
                <a:t>SAMPLE SOURCE DOCUMENT</a:t>
              </a:r>
              <a:endParaRPr lang="en-US" sz="35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791200" y="838200"/>
              <a:ext cx="685800" cy="1384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300" dirty="0"/>
                <a:t>.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438400" y="990600"/>
              <a:ext cx="685800" cy="1384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300" dirty="0"/>
                <a:t>.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371600" y="990600"/>
              <a:ext cx="685800" cy="1384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300" dirty="0" smtClean="0"/>
                <a:t>.</a:t>
              </a:r>
              <a:endParaRPr lang="en-US" sz="3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371600" y="1752601"/>
              <a:ext cx="990600" cy="1384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300" dirty="0" smtClean="0"/>
                <a:t>.</a:t>
              </a:r>
              <a:endParaRPr lang="en-US" sz="3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71600" y="2133600"/>
              <a:ext cx="990600" cy="1384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300" dirty="0" smtClean="0"/>
                <a:t>.</a:t>
              </a:r>
              <a:endParaRPr lang="en-US" sz="3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371600" y="5562600"/>
              <a:ext cx="990600" cy="1384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300" dirty="0" smtClean="0"/>
                <a:t>.</a:t>
              </a:r>
              <a:endParaRPr lang="en-US" sz="3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371600" y="6019800"/>
              <a:ext cx="990600" cy="1384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300" dirty="0" smtClean="0"/>
                <a:t>.</a:t>
              </a:r>
              <a:endParaRPr lang="en-US" sz="3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371600" y="5181600"/>
              <a:ext cx="990600" cy="1384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300" dirty="0" smtClean="0"/>
                <a:t>.</a:t>
              </a:r>
              <a:endParaRPr lang="en-US" sz="3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/>
          </p:cNvSpPr>
          <p:nvPr/>
        </p:nvSpPr>
        <p:spPr>
          <a:xfrm>
            <a:off x="457200" y="1600200"/>
            <a:ext cx="8229600" cy="5334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DISPOSITION RECOVERY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(cont’d)</a:t>
            </a:r>
          </a:p>
        </p:txBody>
      </p:sp>
      <p:sp>
        <p:nvSpPr>
          <p:cNvPr id="7" name="Rectangle 3"/>
          <p:cNvSpPr txBox="1">
            <a:spLocks/>
          </p:cNvSpPr>
          <p:nvPr/>
        </p:nvSpPr>
        <p:spPr>
          <a:xfrm>
            <a:off x="228600" y="2286000"/>
            <a:ext cx="8610600" cy="38862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Summary of Arrest without Dispositions Recovery work with Inquires Inc.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NCHIP 2010-2011 – 17,000 Dispositions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NCHIP 2011-2012 – 17,239 Dispositions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NCHIP 2012-2013 – 12,761 Dispositions; Projected for Recovery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None/>
              <a:tabLst/>
              <a:defRPr/>
            </a:pP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Projection: Remaining Arrests without Dispositions for Recovery - </a:t>
            </a: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159,187</a:t>
            </a:r>
          </a:p>
        </p:txBody>
      </p:sp>
      <p:pic>
        <p:nvPicPr>
          <p:cNvPr id="14643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Chart 5"/>
          <p:cNvGraphicFramePr/>
          <p:nvPr/>
        </p:nvGraphicFramePr>
        <p:xfrm>
          <a:off x="685800" y="2819400"/>
          <a:ext cx="7924800" cy="3114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457200" y="1600200"/>
            <a:ext cx="81534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500" b="1" dirty="0" smtClean="0">
                <a:solidFill>
                  <a:srgbClr val="0070C0"/>
                </a:solidFill>
                <a:latin typeface="+mj-lt"/>
                <a:cs typeface="Arial" pitchFamily="34" charset="0"/>
              </a:rPr>
              <a:t>ARREST RECORDS WITHOUT DISPOSITIONS 159,187</a:t>
            </a:r>
            <a:endParaRPr lang="en-US" sz="3500" b="1" dirty="0">
              <a:solidFill>
                <a:srgbClr val="0070C0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130049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9987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http://www.search.org/images/logo.gif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2057400"/>
            <a:ext cx="1690166" cy="270510"/>
          </a:xfrm>
          <a:prstGeom prst="rect">
            <a:avLst/>
          </a:prstGeom>
          <a:noFill/>
        </p:spPr>
      </p:pic>
      <p:sp>
        <p:nvSpPr>
          <p:cNvPr id="9" name="TextBox 2"/>
          <p:cNvSpPr txBox="1"/>
          <p:nvPr/>
        </p:nvSpPr>
        <p:spPr>
          <a:xfrm>
            <a:off x="1752600" y="1600200"/>
            <a:ext cx="4876800" cy="60960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US" sz="3000" b="1" dirty="0" smtClean="0">
                <a:solidFill>
                  <a:srgbClr val="0070C0"/>
                </a:solidFill>
                <a:latin typeface="+mj-lt"/>
              </a:rPr>
              <a:t>PAST 5 YEARS - MD</a:t>
            </a:r>
          </a:p>
        </p:txBody>
      </p:sp>
      <p:graphicFrame>
        <p:nvGraphicFramePr>
          <p:cNvPr id="48131" name="Object 3"/>
          <p:cNvGraphicFramePr>
            <a:graphicFrameLocks noChangeAspect="1"/>
          </p:cNvGraphicFramePr>
          <p:nvPr/>
        </p:nvGraphicFramePr>
        <p:xfrm>
          <a:off x="228600" y="2438400"/>
          <a:ext cx="8617855" cy="3505200"/>
        </p:xfrm>
        <a:graphic>
          <a:graphicData uri="http://schemas.openxmlformats.org/presentationml/2006/ole">
            <p:oleObj spid="_x0000_s48131" name="Worksheet" r:id="rId8" imgW="5610225" imgH="1000125" progId="Excel.Sheet.12">
              <p:embed/>
            </p:oleObj>
          </a:graphicData>
        </a:graphic>
      </p:graphicFrame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2"/>
          <p:cNvSpPr txBox="1"/>
          <p:nvPr/>
        </p:nvSpPr>
        <p:spPr>
          <a:xfrm>
            <a:off x="1066800" y="1600200"/>
            <a:ext cx="6858000" cy="60960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US" sz="3000" b="1" dirty="0" smtClean="0">
                <a:solidFill>
                  <a:srgbClr val="0070C0"/>
                </a:solidFill>
                <a:latin typeface="+mj-lt"/>
              </a:rPr>
              <a:t>% ARREST WITHIN PAST 5 YEARS</a:t>
            </a:r>
          </a:p>
        </p:txBody>
      </p:sp>
      <p:graphicFrame>
        <p:nvGraphicFramePr>
          <p:cNvPr id="6" name="Chart 5"/>
          <p:cNvGraphicFramePr/>
          <p:nvPr/>
        </p:nvGraphicFramePr>
        <p:xfrm>
          <a:off x="152400" y="2350770"/>
          <a:ext cx="8458200" cy="3669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29025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2"/>
          <p:cNvSpPr txBox="1"/>
          <p:nvPr/>
        </p:nvSpPr>
        <p:spPr>
          <a:xfrm>
            <a:off x="0" y="1752600"/>
            <a:ext cx="8458200" cy="68580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US" sz="3000" b="1" dirty="0" smtClean="0">
                <a:solidFill>
                  <a:srgbClr val="0070C0"/>
                </a:solidFill>
                <a:latin typeface="+mj-lt"/>
              </a:rPr>
              <a:t>% ARRESTS IN ENTIRE DATABASE</a:t>
            </a:r>
          </a:p>
        </p:txBody>
      </p:sp>
      <p:graphicFrame>
        <p:nvGraphicFramePr>
          <p:cNvPr id="11" name="Chart 10"/>
          <p:cNvGraphicFramePr/>
          <p:nvPr/>
        </p:nvGraphicFramePr>
        <p:xfrm>
          <a:off x="304800" y="2514600"/>
          <a:ext cx="8610600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28001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2"/>
          <p:cNvSpPr txBox="1"/>
          <p:nvPr/>
        </p:nvSpPr>
        <p:spPr>
          <a:xfrm>
            <a:off x="228600" y="1600200"/>
            <a:ext cx="8229600" cy="60960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US" sz="3000" b="1" dirty="0" smtClean="0">
                <a:solidFill>
                  <a:srgbClr val="0070C0"/>
                </a:solidFill>
                <a:latin typeface="+mj-lt"/>
              </a:rPr>
              <a:t>% NOT LINKED TO ARREST RECORD</a:t>
            </a:r>
          </a:p>
        </p:txBody>
      </p:sp>
      <p:graphicFrame>
        <p:nvGraphicFramePr>
          <p:cNvPr id="6" name="Chart 5"/>
          <p:cNvGraphicFramePr/>
          <p:nvPr/>
        </p:nvGraphicFramePr>
        <p:xfrm>
          <a:off x="228600" y="2350770"/>
          <a:ext cx="8763000" cy="3592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26977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609600" y="2667000"/>
            <a:ext cx="76200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>
              <a:buClr>
                <a:srgbClr val="0070C0"/>
              </a:buClr>
              <a:buAutoNum type="arabicPeriod"/>
            </a:pPr>
            <a:r>
              <a:rPr lang="en-US" sz="3000" dirty="0" smtClean="0">
                <a:latin typeface="Calibri" pitchFamily="34" charset="0"/>
              </a:rPr>
              <a:t>Do good data analysis of your system</a:t>
            </a:r>
          </a:p>
          <a:p>
            <a:pPr marL="514350" indent="-514350">
              <a:buClr>
                <a:srgbClr val="0070C0"/>
              </a:buClr>
              <a:buAutoNum type="arabicPeriod"/>
            </a:pPr>
            <a:r>
              <a:rPr lang="en-US" sz="3000" dirty="0" smtClean="0">
                <a:latin typeface="Calibri" pitchFamily="34" charset="0"/>
              </a:rPr>
              <a:t>Evaluate in your State the unique strengths and weakness</a:t>
            </a:r>
          </a:p>
          <a:p>
            <a:pPr marL="514350" indent="-514350">
              <a:buClr>
                <a:srgbClr val="0070C0"/>
              </a:buClr>
              <a:buAutoNum type="arabicPeriod"/>
            </a:pPr>
            <a:r>
              <a:rPr lang="en-US" sz="3000" dirty="0" smtClean="0">
                <a:latin typeface="Calibri" pitchFamily="34" charset="0"/>
              </a:rPr>
              <a:t>Map out a first level effort</a:t>
            </a:r>
          </a:p>
          <a:p>
            <a:pPr marL="514350" indent="-514350">
              <a:buClr>
                <a:srgbClr val="0070C0"/>
              </a:buClr>
              <a:buAutoNum type="arabicPeriod"/>
            </a:pPr>
            <a:r>
              <a:rPr lang="en-US" sz="3000" dirty="0" smtClean="0">
                <a:latin typeface="Calibri" pitchFamily="34" charset="0"/>
              </a:rPr>
              <a:t>Repeat the process</a:t>
            </a:r>
            <a:endParaRPr lang="en-US" sz="3000" dirty="0">
              <a:latin typeface="Calibri" pitchFamily="34" charset="0"/>
            </a:endParaRPr>
          </a:p>
        </p:txBody>
      </p:sp>
      <p:sp>
        <p:nvSpPr>
          <p:cNvPr id="8" name="TextBox 2"/>
          <p:cNvSpPr txBox="1"/>
          <p:nvPr/>
        </p:nvSpPr>
        <p:spPr>
          <a:xfrm>
            <a:off x="228600" y="1600200"/>
            <a:ext cx="8229600" cy="60960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en-US" sz="3500" b="1" dirty="0" smtClean="0">
                <a:solidFill>
                  <a:srgbClr val="0070C0"/>
                </a:solidFill>
                <a:latin typeface="+mj-lt"/>
              </a:rPr>
              <a:t>WRAP UP</a:t>
            </a:r>
          </a:p>
        </p:txBody>
      </p:sp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1676400"/>
            <a:ext cx="8229600" cy="43434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Carole J. Shelton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Director</a:t>
            </a:r>
            <a:b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Criminal Justice Information System – Central Repository</a:t>
            </a:r>
            <a:b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  <a:hlinkClick r:id="rId6"/>
              </a:rPr>
              <a:t>cshelton@dpscs.state.md.us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410-585-3633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1066800" y="1676400"/>
            <a:ext cx="73914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500" b="1" dirty="0" smtClean="0">
                <a:solidFill>
                  <a:srgbClr val="0070C0"/>
                </a:solidFill>
                <a:latin typeface="Calibri" pitchFamily="34" charset="0"/>
              </a:rPr>
              <a:t>MARYLAND AT A GLANCE</a:t>
            </a:r>
            <a:endParaRPr lang="en-US" sz="3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457200" y="2590800"/>
            <a:ext cx="81534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>
                <a:latin typeface="Calibri" pitchFamily="34" charset="0"/>
              </a:rPr>
              <a:t>III (Interstate Identification Index) participant in March of 1998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Ratified the Compact in October </a:t>
            </a:r>
            <a:r>
              <a:rPr lang="en-US" sz="3000" dirty="0">
                <a:latin typeface="Calibri" pitchFamily="34" charset="0"/>
              </a:rPr>
              <a:t>2005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>
                <a:latin typeface="Calibri" pitchFamily="34" charset="0"/>
              </a:rPr>
              <a:t>Became </a:t>
            </a:r>
            <a:r>
              <a:rPr lang="en-US" sz="3000" dirty="0" smtClean="0">
                <a:latin typeface="Calibri" pitchFamily="34" charset="0"/>
              </a:rPr>
              <a:t>an </a:t>
            </a:r>
            <a:r>
              <a:rPr lang="en-US" sz="3000" dirty="0">
                <a:latin typeface="Calibri" pitchFamily="34" charset="0"/>
              </a:rPr>
              <a:t>NFF (National Fingerprint File) participating </a:t>
            </a:r>
            <a:r>
              <a:rPr lang="en-US" sz="3000" dirty="0" smtClean="0">
                <a:latin typeface="Calibri" pitchFamily="34" charset="0"/>
              </a:rPr>
              <a:t>State </a:t>
            </a:r>
            <a:r>
              <a:rPr lang="en-US" sz="3000" dirty="0">
                <a:latin typeface="Calibri" pitchFamily="34" charset="0"/>
              </a:rPr>
              <a:t>in June 2010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>
                <a:latin typeface="Calibri" pitchFamily="34" charset="0"/>
              </a:rPr>
              <a:t>As of </a:t>
            </a:r>
            <a:r>
              <a:rPr lang="en-US" sz="3000" dirty="0" smtClean="0">
                <a:latin typeface="Calibri" pitchFamily="34" charset="0"/>
              </a:rPr>
              <a:t>July </a:t>
            </a:r>
            <a:r>
              <a:rPr lang="en-US" sz="3000" dirty="0" smtClean="0">
                <a:latin typeface="Calibri" pitchFamily="34" charset="0"/>
              </a:rPr>
              <a:t>2012, </a:t>
            </a:r>
            <a:r>
              <a:rPr lang="en-US" sz="3000" dirty="0">
                <a:latin typeface="Calibri" pitchFamily="34" charset="0"/>
              </a:rPr>
              <a:t>added </a:t>
            </a:r>
            <a:r>
              <a:rPr lang="en-US" sz="3000" dirty="0" smtClean="0">
                <a:latin typeface="Calibri" pitchFamily="34" charset="0"/>
              </a:rPr>
              <a:t> 273,739 </a:t>
            </a:r>
            <a:r>
              <a:rPr lang="en-US" sz="3000" dirty="0">
                <a:latin typeface="Calibri" pitchFamily="34" charset="0"/>
              </a:rPr>
              <a:t>dispositions to arrest cycles for completed </a:t>
            </a:r>
            <a:r>
              <a:rPr lang="en-US" sz="3000" dirty="0" smtClean="0">
                <a:latin typeface="Calibri" pitchFamily="34" charset="0"/>
              </a:rPr>
              <a:t>records.</a:t>
            </a:r>
            <a:endParaRPr lang="en-US" sz="3000" dirty="0">
              <a:latin typeface="Calibri" pitchFamily="34" charset="0"/>
            </a:endParaRPr>
          </a:p>
        </p:txBody>
      </p:sp>
      <p:pic>
        <p:nvPicPr>
          <p:cNvPr id="122881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62000" y="1447800"/>
            <a:ext cx="7772400" cy="6096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DISPOSITIONS………WHO CARES</a:t>
            </a:r>
            <a:endParaRPr kumimoji="0" lang="en-US" sz="35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8" name="Group 14"/>
          <p:cNvGrpSpPr/>
          <p:nvPr/>
        </p:nvGrpSpPr>
        <p:grpSpPr>
          <a:xfrm>
            <a:off x="1143000" y="2133600"/>
            <a:ext cx="2514600" cy="1846659"/>
            <a:chOff x="304800" y="1596480"/>
            <a:chExt cx="2514600" cy="1846659"/>
          </a:xfrm>
        </p:grpSpPr>
        <p:sp>
          <p:nvSpPr>
            <p:cNvPr id="9" name="TextBox 8"/>
            <p:cNvSpPr txBox="1"/>
            <p:nvPr/>
          </p:nvSpPr>
          <p:spPr>
            <a:xfrm rot="19338114">
              <a:off x="304800" y="1596480"/>
              <a:ext cx="2514600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b="1" dirty="0" smtClean="0"/>
                <a:t>HANDGUN</a:t>
              </a:r>
            </a:p>
            <a:p>
              <a:endParaRPr lang="en-US" sz="2500" dirty="0" smtClean="0"/>
            </a:p>
            <a:p>
              <a:endParaRPr lang="en-US" sz="3200" dirty="0" smtClean="0"/>
            </a:p>
            <a:p>
              <a:r>
                <a:rPr lang="en-US" sz="3200" b="1" dirty="0" smtClean="0"/>
                <a:t> </a:t>
              </a:r>
              <a:r>
                <a:rPr lang="en-US" sz="2500" b="1" dirty="0" smtClean="0"/>
                <a:t>PURCHASE</a:t>
              </a:r>
              <a:endParaRPr lang="en-US" sz="2500" b="1" dirty="0"/>
            </a:p>
          </p:txBody>
        </p:sp>
        <p:pic>
          <p:nvPicPr>
            <p:cNvPr id="10" name="Picture 2" descr="http://t3.gstatic.com/images?q=tbn:ANd9GcSMAtNqlZKMHpk-KNrp5LXSFqBsWBpq4j3Avo8Wf_5CwYwPrC3z83oAByQ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9056465">
              <a:off x="878930" y="2394238"/>
              <a:ext cx="935396" cy="709612"/>
            </a:xfrm>
            <a:prstGeom prst="rect">
              <a:avLst/>
            </a:prstGeom>
            <a:noFill/>
          </p:spPr>
        </p:pic>
      </p:grpSp>
      <p:grpSp>
        <p:nvGrpSpPr>
          <p:cNvPr id="11" name="Group 8"/>
          <p:cNvGrpSpPr/>
          <p:nvPr/>
        </p:nvGrpSpPr>
        <p:grpSpPr>
          <a:xfrm>
            <a:off x="5886437" y="2690067"/>
            <a:ext cx="2945379" cy="914401"/>
            <a:chOff x="7086600" y="1066800"/>
            <a:chExt cx="2945379" cy="914401"/>
          </a:xfrm>
        </p:grpSpPr>
        <p:pic>
          <p:nvPicPr>
            <p:cNvPr id="12" name="Picture 4" descr="http://t3.gstatic.com/images?q=tbn:ANd9GcTAb0D7xjdTIYRD8P_blLuX7DCbQ-CTzDWZxnc6xjVdxqd44vi4t6esZlqh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rot="1762469">
              <a:off x="7086600" y="1066800"/>
              <a:ext cx="1381125" cy="914401"/>
            </a:xfrm>
            <a:prstGeom prst="rect">
              <a:avLst/>
            </a:prstGeom>
            <a:noFill/>
          </p:spPr>
        </p:pic>
        <p:sp>
          <p:nvSpPr>
            <p:cNvPr id="13" name="TextBox 12"/>
            <p:cNvSpPr txBox="1"/>
            <p:nvPr/>
          </p:nvSpPr>
          <p:spPr>
            <a:xfrm rot="1762469">
              <a:off x="7396120" y="1126132"/>
              <a:ext cx="263585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b="1" dirty="0" smtClean="0"/>
                <a:t>LICENSING</a:t>
              </a:r>
              <a:endParaRPr lang="en-US" sz="2500" b="1" dirty="0"/>
            </a:p>
          </p:txBody>
        </p:sp>
      </p:grpSp>
      <p:grpSp>
        <p:nvGrpSpPr>
          <p:cNvPr id="19" name="Group 18"/>
          <p:cNvGrpSpPr/>
          <p:nvPr/>
        </p:nvGrpSpPr>
        <p:grpSpPr>
          <a:xfrm rot="400986">
            <a:off x="5791200" y="4038600"/>
            <a:ext cx="3048000" cy="2667000"/>
            <a:chOff x="5791200" y="4038600"/>
            <a:chExt cx="3048000" cy="2667000"/>
          </a:xfrm>
        </p:grpSpPr>
        <p:sp>
          <p:nvSpPr>
            <p:cNvPr id="7" name="Subtitle 2"/>
            <p:cNvSpPr txBox="1">
              <a:spLocks/>
            </p:cNvSpPr>
            <p:nvPr/>
          </p:nvSpPr>
          <p:spPr>
            <a:xfrm>
              <a:off x="5791200" y="4038600"/>
              <a:ext cx="3048000" cy="2667000"/>
            </a:xfrm>
            <a:prstGeom prst="rect">
              <a:avLst/>
            </a:prstGeom>
          </p:spPr>
          <p:txBody>
            <a:bodyPr/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342900" marR="0" lvl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SENSITIVE EMPLOYMENT POSITION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4" name="Picture 6" descr="http://t0.gstatic.com/images?q=tbn:ANd9GcQBDYntxtKCEHFKBsrCZNasrYN8-jo2btR91ZEYy_irGE3rXkR3o9wwqA">
              <a:hlinkClick r:id="rId9"/>
            </p:cNvPr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477000" y="4114800"/>
              <a:ext cx="1794658" cy="1114426"/>
            </a:xfrm>
            <a:prstGeom prst="rect">
              <a:avLst/>
            </a:prstGeom>
            <a:noFill/>
          </p:spPr>
        </p:pic>
      </p:grpSp>
      <p:grpSp>
        <p:nvGrpSpPr>
          <p:cNvPr id="21" name="Group 20"/>
          <p:cNvGrpSpPr/>
          <p:nvPr/>
        </p:nvGrpSpPr>
        <p:grpSpPr>
          <a:xfrm rot="21089145">
            <a:off x="951292" y="4665746"/>
            <a:ext cx="3457933" cy="1785104"/>
            <a:chOff x="990600" y="4648200"/>
            <a:chExt cx="3457933" cy="1785104"/>
          </a:xfrm>
        </p:grpSpPr>
        <p:sp>
          <p:nvSpPr>
            <p:cNvPr id="17" name="TextBox 16"/>
            <p:cNvSpPr txBox="1"/>
            <p:nvPr/>
          </p:nvSpPr>
          <p:spPr>
            <a:xfrm>
              <a:off x="990600" y="4648200"/>
              <a:ext cx="3457933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500" b="1" dirty="0" smtClean="0"/>
                <a:t>EXPUNGEMENT LAW</a:t>
              </a:r>
            </a:p>
            <a:p>
              <a:pPr algn="ctr"/>
              <a:endParaRPr lang="en-US" sz="2500" b="1" dirty="0" smtClean="0"/>
            </a:p>
            <a:p>
              <a:pPr algn="ctr"/>
              <a:endParaRPr lang="en-US" sz="2500" b="1" dirty="0" smtClean="0"/>
            </a:p>
            <a:p>
              <a:pPr algn="ctr"/>
              <a:endParaRPr lang="en-US" sz="1000" b="1" dirty="0" smtClean="0"/>
            </a:p>
            <a:p>
              <a:pPr algn="ctr"/>
              <a:r>
                <a:rPr lang="en-US" sz="2500" b="1" dirty="0" smtClean="0"/>
                <a:t>IMPACTS</a:t>
              </a:r>
              <a:endParaRPr lang="en-US" sz="2500" b="1" dirty="0"/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1371600" y="5181600"/>
              <a:ext cx="2495550" cy="800100"/>
              <a:chOff x="914400" y="5257800"/>
              <a:chExt cx="2495550" cy="800100"/>
            </a:xfrm>
          </p:grpSpPr>
          <p:pic>
            <p:nvPicPr>
              <p:cNvPr id="16" name="Picture 8" descr="http://t3.gstatic.com/images?q=tbn:ANd9GcTQDPjANe_2GcsdCK2KVyqcp1ciB0_IW9mfC6sgAnOxORwhvaU9xo4XZ-k">
                <a:hlinkClick r:id="rId11"/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2133600" y="5257800"/>
                <a:ext cx="1276350" cy="733426"/>
              </a:xfrm>
              <a:prstGeom prst="rect">
                <a:avLst/>
              </a:prstGeom>
              <a:noFill/>
            </p:spPr>
          </p:pic>
          <p:pic>
            <p:nvPicPr>
              <p:cNvPr id="18" name="Picture 12" descr="http://t2.gstatic.com/images?q=tbn:ANd9GcQgxc7V_hNZoQjTztIvscQ1RPIwqsVPvoP-XexO00DXywpduHSyyd2Ksw">
                <a:hlinkClick r:id="rId13"/>
              </p:cNvPr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914400" y="5257800"/>
                <a:ext cx="1200150" cy="800100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121857" name="Picture 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/>
          </p:cNvSpPr>
          <p:nvPr/>
        </p:nvSpPr>
        <p:spPr>
          <a:xfrm>
            <a:off x="304800" y="1676400"/>
            <a:ext cx="8534400" cy="762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HOW DID</a:t>
            </a:r>
            <a:r>
              <a:rPr kumimoji="0" lang="en-US" sz="35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WE DO IT</a:t>
            </a:r>
            <a:r>
              <a:rPr kumimoji="0" 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</a:p>
        </p:txBody>
      </p:sp>
      <p:sp>
        <p:nvSpPr>
          <p:cNvPr id="7" name="Rectangle 3"/>
          <p:cNvSpPr txBox="1">
            <a:spLocks/>
          </p:cNvSpPr>
          <p:nvPr/>
        </p:nvSpPr>
        <p:spPr>
          <a:xfrm>
            <a:off x="533400" y="2590801"/>
            <a:ext cx="8458200" cy="29718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Effort One:	III Record Recovery Project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Effort Two:	Arrest Disposition Recovery Team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Effort Three:	Courts Partnership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Effort Four:	Inquiries Inc. Vendor relationship</a:t>
            </a:r>
          </a:p>
        </p:txBody>
      </p:sp>
      <p:pic>
        <p:nvPicPr>
          <p:cNvPr id="12083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8578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/>
          </p:cNvSpPr>
          <p:nvPr/>
        </p:nvSpPr>
        <p:spPr>
          <a:xfrm>
            <a:off x="304800" y="1676400"/>
            <a:ext cx="8534400" cy="762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EFFORT ONE</a:t>
            </a:r>
          </a:p>
        </p:txBody>
      </p:sp>
      <p:sp>
        <p:nvSpPr>
          <p:cNvPr id="7" name="Rectangle 3"/>
          <p:cNvSpPr txBox="1">
            <a:spLocks/>
          </p:cNvSpPr>
          <p:nvPr/>
        </p:nvSpPr>
        <p:spPr>
          <a:xfrm>
            <a:off x="533400" y="3124200"/>
            <a:ext cx="8229600" cy="1676400"/>
          </a:xfrm>
          <a:prstGeom prst="rect">
            <a:avLst/>
          </a:prstGeom>
        </p:spPr>
        <p:txBody>
          <a:bodyPr/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70C0"/>
              </a:buClr>
              <a:buSzTx/>
              <a:tabLst/>
              <a:defRPr/>
            </a:pPr>
            <a:r>
              <a:rPr kumimoji="0" lang="en-US" sz="4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III RECORD RECOVERY PROJECT</a:t>
            </a:r>
          </a:p>
        </p:txBody>
      </p:sp>
      <p:pic>
        <p:nvPicPr>
          <p:cNvPr id="11980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609600" y="2286000"/>
            <a:ext cx="7924800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en-US" sz="3200" dirty="0">
                <a:latin typeface="Calibri" pitchFamily="34" charset="0"/>
              </a:rPr>
              <a:t>  </a:t>
            </a:r>
            <a:endParaRPr lang="en-US" sz="3600" dirty="0" smtClean="0">
              <a:latin typeface="Calibri" pitchFamily="34" charset="0"/>
            </a:endParaRP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Main focus take ownership of MD records 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Initiated </a:t>
            </a:r>
            <a:r>
              <a:rPr lang="en-US" sz="3000" dirty="0">
                <a:latin typeface="Calibri" pitchFamily="34" charset="0"/>
              </a:rPr>
              <a:t>in 2002 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Grant </a:t>
            </a:r>
            <a:r>
              <a:rPr lang="en-US" sz="3000" dirty="0">
                <a:latin typeface="Calibri" pitchFamily="34" charset="0"/>
              </a:rPr>
              <a:t>Funded via NCHIP 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6 </a:t>
            </a:r>
            <a:r>
              <a:rPr lang="en-US" sz="3000" dirty="0">
                <a:latin typeface="Calibri" pitchFamily="34" charset="0"/>
              </a:rPr>
              <a:t>full time </a:t>
            </a:r>
            <a:r>
              <a:rPr lang="en-US" sz="3000" dirty="0" smtClean="0">
                <a:latin typeface="Calibri" pitchFamily="34" charset="0"/>
              </a:rPr>
              <a:t>contractors </a:t>
            </a:r>
            <a:endParaRPr lang="en-US" sz="3000" dirty="0">
              <a:latin typeface="Calibri" pitchFamily="34" charset="0"/>
            </a:endParaRP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725,000 </a:t>
            </a:r>
            <a:r>
              <a:rPr lang="en-US" sz="3000" dirty="0">
                <a:latin typeface="Calibri" pitchFamily="34" charset="0"/>
              </a:rPr>
              <a:t>MD Criminal Records Controlled by the FBI </a:t>
            </a:r>
          </a:p>
          <a:p>
            <a:pPr marL="342900" indent="-342900">
              <a:buFont typeface="Wingdings" pitchFamily="2" charset="2"/>
              <a:buChar char="ü"/>
            </a:pPr>
            <a:endParaRPr lang="en-US" sz="3200" dirty="0">
              <a:latin typeface="Calibri" pitchFamily="34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838200" y="1676400"/>
            <a:ext cx="73914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500" b="1" dirty="0">
                <a:solidFill>
                  <a:srgbClr val="0070C0"/>
                </a:solidFill>
                <a:latin typeface="Calibri" pitchFamily="34" charset="0"/>
              </a:rPr>
              <a:t>EFFORT ONE:  III </a:t>
            </a:r>
            <a:r>
              <a:rPr lang="en-US" sz="3500" b="1" dirty="0" smtClean="0">
                <a:solidFill>
                  <a:srgbClr val="0070C0"/>
                </a:solidFill>
                <a:latin typeface="Calibri" pitchFamily="34" charset="0"/>
              </a:rPr>
              <a:t>RECORD RECOVERY</a:t>
            </a:r>
            <a:endParaRPr lang="en-US" sz="3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11878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md_log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Image of Governor Martin O’Malley and Lt. Governor Anthony G. Brow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33400" y="2209800"/>
            <a:ext cx="81534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>
                <a:latin typeface="Calibri" pitchFamily="34" charset="0"/>
              </a:rPr>
              <a:t>FBI feed of all the 750,000 records 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 smtClean="0">
                <a:latin typeface="Calibri" pitchFamily="34" charset="0"/>
              </a:rPr>
              <a:t>Contract employees reviewed </a:t>
            </a:r>
            <a:r>
              <a:rPr lang="en-US" sz="3000" dirty="0">
                <a:latin typeface="Calibri" pitchFamily="34" charset="0"/>
              </a:rPr>
              <a:t>those records according to the III pointer guidelines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>
                <a:latin typeface="Calibri" pitchFamily="34" charset="0"/>
              </a:rPr>
              <a:t>R</a:t>
            </a:r>
            <a:r>
              <a:rPr lang="en-US" sz="3000" dirty="0" smtClean="0">
                <a:latin typeface="Calibri" pitchFamily="34" charset="0"/>
              </a:rPr>
              <a:t>esearched </a:t>
            </a:r>
            <a:r>
              <a:rPr lang="en-US" sz="3000" dirty="0">
                <a:latin typeface="Calibri" pitchFamily="34" charset="0"/>
              </a:rPr>
              <a:t>outstanding dispositions and added </a:t>
            </a:r>
            <a:r>
              <a:rPr lang="en-US" sz="3000" dirty="0" smtClean="0">
                <a:latin typeface="Calibri" pitchFamily="34" charset="0"/>
              </a:rPr>
              <a:t>information </a:t>
            </a:r>
            <a:r>
              <a:rPr lang="en-US" sz="3000" dirty="0">
                <a:latin typeface="Calibri" pitchFamily="34" charset="0"/>
              </a:rPr>
              <a:t>into our state database to be able to modify the pointer </a:t>
            </a:r>
          </a:p>
          <a:p>
            <a:pPr marL="457200" indent="-457200"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3000" dirty="0">
                <a:latin typeface="Calibri" pitchFamily="34" charset="0"/>
              </a:rPr>
              <a:t>Reset pointer to take </a:t>
            </a:r>
            <a:r>
              <a:rPr lang="en-US" sz="3000" dirty="0" smtClean="0">
                <a:latin typeface="Calibri" pitchFamily="34" charset="0"/>
              </a:rPr>
              <a:t>Ownership </a:t>
            </a:r>
            <a:r>
              <a:rPr lang="en-US" sz="3000" dirty="0">
                <a:latin typeface="Calibri" pitchFamily="34" charset="0"/>
              </a:rPr>
              <a:t>of over 375,000 </a:t>
            </a:r>
            <a:r>
              <a:rPr lang="en-US" sz="3000" dirty="0" smtClean="0">
                <a:latin typeface="Calibri" pitchFamily="34" charset="0"/>
              </a:rPr>
              <a:t>records </a:t>
            </a:r>
            <a:r>
              <a:rPr lang="en-US" sz="3000" dirty="0">
                <a:latin typeface="Calibri" pitchFamily="34" charset="0"/>
              </a:rPr>
              <a:t>at close of the project in 2007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52400" y="1524000"/>
            <a:ext cx="88392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500" b="1" dirty="0">
                <a:solidFill>
                  <a:srgbClr val="0070C0"/>
                </a:solidFill>
                <a:latin typeface="Calibri" pitchFamily="34" charset="0"/>
              </a:rPr>
              <a:t>EFFORT ONE</a:t>
            </a:r>
            <a:r>
              <a:rPr lang="en-US" sz="3500" b="1" dirty="0" smtClean="0">
                <a:solidFill>
                  <a:srgbClr val="0070C0"/>
                </a:solidFill>
                <a:latin typeface="Calibri" pitchFamily="34" charset="0"/>
              </a:rPr>
              <a:t>:  III RECORD RECOVERY </a:t>
            </a:r>
            <a:r>
              <a:rPr lang="en-US" sz="3000" b="1" dirty="0" smtClean="0">
                <a:solidFill>
                  <a:srgbClr val="0070C0"/>
                </a:solidFill>
                <a:latin typeface="Calibri" pitchFamily="34" charset="0"/>
              </a:rPr>
              <a:t>(cont’d)</a:t>
            </a:r>
            <a:endParaRPr lang="en-US" sz="30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117761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609600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6522</TotalTime>
  <Words>1012</Words>
  <Application>Microsoft Office PowerPoint</Application>
  <PresentationFormat>On-screen Show (4:3)</PresentationFormat>
  <Paragraphs>222</Paragraphs>
  <Slides>38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Office Theme</vt:lpstr>
      <vt:lpstr>Acrobat Document</vt:lpstr>
      <vt:lpstr>Worksheet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</vt:vector>
  </TitlesOfParts>
  <Company>DPSCS780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milesrl</dc:creator>
  <cp:lastModifiedBy>janacksk</cp:lastModifiedBy>
  <cp:revision>491</cp:revision>
  <cp:lastPrinted>2012-10-02T17:14:36Z</cp:lastPrinted>
  <dcterms:created xsi:type="dcterms:W3CDTF">2012-09-19T16:56:15Z</dcterms:created>
  <dcterms:modified xsi:type="dcterms:W3CDTF">2012-10-05T16:09:58Z</dcterms:modified>
</cp:coreProperties>
</file>